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382" r:id="rId2"/>
    <p:sldId id="392" r:id="rId3"/>
    <p:sldId id="393" r:id="rId4"/>
    <p:sldId id="367" r:id="rId5"/>
    <p:sldId id="398" r:id="rId6"/>
    <p:sldId id="399" r:id="rId7"/>
    <p:sldId id="400" r:id="rId8"/>
    <p:sldId id="401" r:id="rId9"/>
    <p:sldId id="396" r:id="rId10"/>
    <p:sldId id="353" r:id="rId11"/>
    <p:sldId id="402" r:id="rId12"/>
    <p:sldId id="403" r:id="rId13"/>
    <p:sldId id="405" r:id="rId14"/>
    <p:sldId id="292" r:id="rId15"/>
    <p:sldId id="404" r:id="rId1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0" autoAdjust="0"/>
    <p:restoredTop sz="85501" autoAdjust="0"/>
  </p:normalViewPr>
  <p:slideViewPr>
    <p:cSldViewPr snapToGrid="0">
      <p:cViewPr varScale="1">
        <p:scale>
          <a:sx n="106" d="100"/>
          <a:sy n="106" d="100"/>
        </p:scale>
        <p:origin x="1662" y="108"/>
      </p:cViewPr>
      <p:guideLst/>
    </p:cSldViewPr>
  </p:slideViewPr>
  <p:outlineViewPr>
    <p:cViewPr>
      <p:scale>
        <a:sx n="33" d="100"/>
        <a:sy n="33" d="100"/>
      </p:scale>
      <p:origin x="0" y="-156"/>
    </p:cViewPr>
  </p:outlineViewPr>
  <p:notesTextViewPr>
    <p:cViewPr>
      <p:scale>
        <a:sx n="1" d="1"/>
        <a:sy n="1" d="1"/>
      </p:scale>
      <p:origin x="0" y="0"/>
    </p:cViewPr>
  </p:notesTextViewPr>
  <p:notesViewPr>
    <p:cSldViewPr snapToGrid="0">
      <p:cViewPr varScale="1">
        <p:scale>
          <a:sx n="98" d="100"/>
          <a:sy n="98" d="100"/>
        </p:scale>
        <p:origin x="3516"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AU"/>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A3A2DEA-B4DB-439B-A44A-8BD1EF10BEE6}" type="datetimeFigureOut">
              <a:rPr lang="en-AU" smtClean="0"/>
              <a:t>18/07/2016</a:t>
            </a:fld>
            <a:endParaRPr lang="en-AU"/>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AU"/>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AU"/>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7B8362C-0917-4248-9495-AA611818CF77}" type="slidenum">
              <a:rPr lang="en-AU" smtClean="0"/>
              <a:t>‹#›</a:t>
            </a:fld>
            <a:endParaRPr lang="en-AU"/>
          </a:p>
        </p:txBody>
      </p:sp>
    </p:spTree>
    <p:extLst>
      <p:ext uri="{BB962C8B-B14F-4D97-AF65-F5344CB8AC3E}">
        <p14:creationId xmlns:p14="http://schemas.microsoft.com/office/powerpoint/2010/main" val="1503000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834"/>
              </a:spcAft>
            </a:pPr>
            <a:r>
              <a:rPr lang="en-AU" sz="1400" b="0" dirty="0" smtClean="0">
                <a:solidFill>
                  <a:prstClr val="black"/>
                </a:solidFill>
              </a:rPr>
              <a:t>The main purpose of this presentation is to discuss</a:t>
            </a:r>
            <a:r>
              <a:rPr lang="en-AU" sz="1400" b="0" baseline="0" dirty="0" smtClean="0">
                <a:solidFill>
                  <a:prstClr val="black"/>
                </a:solidFill>
              </a:rPr>
              <a:t> ‘what is STEM?</a:t>
            </a:r>
            <a:endParaRPr lang="en-AU" sz="1400" b="0" i="1" dirty="0">
              <a:solidFill>
                <a:prstClr val="black"/>
              </a:solidFill>
            </a:endParaRPr>
          </a:p>
          <a:p>
            <a:pPr marL="0" indent="0">
              <a:spcAft>
                <a:spcPts val="1834"/>
              </a:spcAft>
              <a:buFont typeface="Arial" panose="020B0604020202020204" pitchFamily="34" charset="0"/>
              <a:buNone/>
            </a:pPr>
            <a:r>
              <a:rPr lang="en-AU" sz="1400" b="0" i="1" dirty="0" smtClean="0">
                <a:solidFill>
                  <a:prstClr val="black"/>
                </a:solidFill>
              </a:rPr>
              <a:t>In addition I will discuss the ME Program for which I am its</a:t>
            </a:r>
            <a:r>
              <a:rPr lang="en-AU" sz="1400" b="0" i="1" baseline="0" dirty="0" smtClean="0">
                <a:solidFill>
                  <a:prstClr val="black"/>
                </a:solidFill>
              </a:rPr>
              <a:t> Director and</a:t>
            </a:r>
            <a:endParaRPr lang="en-AU" sz="1400" b="0" i="1" baseline="0" dirty="0">
              <a:solidFill>
                <a:prstClr val="black"/>
              </a:solidFill>
            </a:endParaRPr>
          </a:p>
          <a:p>
            <a:pPr marL="0" indent="0">
              <a:spcAft>
                <a:spcPts val="1834"/>
              </a:spcAft>
              <a:buFont typeface="Arial" panose="020B0604020202020204" pitchFamily="34" charset="0"/>
              <a:buNone/>
            </a:pPr>
            <a:r>
              <a:rPr lang="en-AU" sz="1400" b="0" i="1" baseline="0" dirty="0" smtClean="0">
                <a:solidFill>
                  <a:prstClr val="black"/>
                </a:solidFill>
              </a:rPr>
              <a:t>We will experience STEM through a simple exercise.</a:t>
            </a:r>
          </a:p>
          <a:p>
            <a:pPr marL="0" indent="0">
              <a:spcAft>
                <a:spcPts val="1834"/>
              </a:spcAft>
              <a:buFont typeface="Arial" panose="020B0604020202020204" pitchFamily="34" charset="0"/>
              <a:buNone/>
            </a:pPr>
            <a:endParaRPr lang="en-AU" sz="1400" b="0" i="1" baseline="0" dirty="0" smtClean="0">
              <a:solidFill>
                <a:prstClr val="black"/>
              </a:solidFill>
            </a:endParaRPr>
          </a:p>
          <a:p>
            <a:pPr marL="0" indent="0">
              <a:spcAft>
                <a:spcPts val="1834"/>
              </a:spcAft>
              <a:buFont typeface="Arial" panose="020B0604020202020204" pitchFamily="34" charset="0"/>
              <a:buNone/>
            </a:pPr>
            <a:r>
              <a:rPr lang="en-AU" sz="1400" b="0" i="1" baseline="0" dirty="0" smtClean="0">
                <a:solidFill>
                  <a:prstClr val="black"/>
                </a:solidFill>
              </a:rPr>
              <a:t>However, the answer to what is STEM is clearly summarised in your school motto ‘Explore, Dream &amp; Discover’</a:t>
            </a:r>
          </a:p>
          <a:p>
            <a:pPr marL="0" indent="0">
              <a:spcAft>
                <a:spcPts val="1834"/>
              </a:spcAft>
              <a:buFont typeface="Arial" panose="020B0604020202020204" pitchFamily="34" charset="0"/>
              <a:buNone/>
            </a:pPr>
            <a:endParaRPr lang="en-AU" sz="1400" b="0" i="1" baseline="0" dirty="0" smtClean="0">
              <a:solidFill>
                <a:prstClr val="black"/>
              </a:solidFill>
            </a:endParaRPr>
          </a:p>
          <a:p>
            <a:r>
              <a:rPr lang="en-AU" sz="1400" dirty="0" smtClean="0">
                <a:solidFill>
                  <a:prstClr val="black"/>
                </a:solidFill>
              </a:rPr>
              <a:t>ME Program Director Regional Development Australia – Hunter</a:t>
            </a:r>
          </a:p>
          <a:p>
            <a:r>
              <a:rPr lang="en-AU" sz="1400" dirty="0" smtClean="0">
                <a:solidFill>
                  <a:prstClr val="black"/>
                </a:solidFill>
              </a:rPr>
              <a:t>TAS teacher with 20 Years Experience, HSC level experience in DAT, SDD, IPT &amp; Engineering Studies</a:t>
            </a:r>
          </a:p>
          <a:p>
            <a:r>
              <a:rPr lang="en-AU" sz="1400" dirty="0" smtClean="0">
                <a:solidFill>
                  <a:prstClr val="black"/>
                </a:solidFill>
              </a:rPr>
              <a:t>Head Teacher, Teaching and Learning, &amp; Industrial Arts, at Maitland Grossmann High School 14 years</a:t>
            </a:r>
          </a:p>
          <a:p>
            <a:r>
              <a:rPr lang="en-AU" sz="1400" dirty="0" smtClean="0">
                <a:solidFill>
                  <a:prstClr val="black"/>
                </a:solidFill>
              </a:rPr>
              <a:t>Completed a PhD in Engineering at The University of Newcastle 2015</a:t>
            </a:r>
          </a:p>
          <a:p>
            <a:r>
              <a:rPr lang="en-AU" sz="1400" dirty="0" smtClean="0">
                <a:solidFill>
                  <a:prstClr val="black"/>
                </a:solidFill>
              </a:rPr>
              <a:t>Passionate advocate of STEM education and the opportunities it provides</a:t>
            </a:r>
          </a:p>
          <a:p>
            <a:pPr marL="0" indent="0">
              <a:spcAft>
                <a:spcPts val="1834"/>
              </a:spcAft>
              <a:buFont typeface="Arial" panose="020B0604020202020204" pitchFamily="34" charset="0"/>
              <a:buNone/>
            </a:pPr>
            <a:endParaRPr lang="en-AU" sz="1400" b="0" i="1" dirty="0" smtClean="0">
              <a:solidFill>
                <a:prstClr val="black"/>
              </a:solidFill>
            </a:endParaRPr>
          </a:p>
        </p:txBody>
      </p:sp>
      <p:sp>
        <p:nvSpPr>
          <p:cNvPr id="4" name="Slide Number Placeholder 3"/>
          <p:cNvSpPr>
            <a:spLocks noGrp="1"/>
          </p:cNvSpPr>
          <p:nvPr>
            <p:ph type="sldNum" sz="quarter" idx="10"/>
          </p:nvPr>
        </p:nvSpPr>
        <p:spPr/>
        <p:txBody>
          <a:bodyPr/>
          <a:lstStyle/>
          <a:p>
            <a:fld id="{27B8362C-0917-4248-9495-AA611818CF77}" type="slidenum">
              <a:rPr lang="en-AU" smtClean="0">
                <a:solidFill>
                  <a:prstClr val="black"/>
                </a:solidFill>
              </a:rPr>
              <a:pPr/>
              <a:t>1</a:t>
            </a:fld>
            <a:endParaRPr lang="en-AU">
              <a:solidFill>
                <a:prstClr val="black"/>
              </a:solidFill>
            </a:endParaRPr>
          </a:p>
        </p:txBody>
      </p:sp>
    </p:spTree>
    <p:extLst>
      <p:ext uri="{BB962C8B-B14F-4D97-AF65-F5344CB8AC3E}">
        <p14:creationId xmlns:p14="http://schemas.microsoft.com/office/powerpoint/2010/main" val="1681266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AU" sz="1400" dirty="0"/>
              <a:t>The ME Program is a regionally focused STEM Skilling </a:t>
            </a:r>
            <a:r>
              <a:rPr lang="en-AU" sz="1400" dirty="0" smtClean="0"/>
              <a:t>initiative </a:t>
            </a:r>
            <a:r>
              <a:rPr lang="en-AU" sz="1400" dirty="0"/>
              <a:t>funded by the Department of Defence and managed by Regional Development Australia – Hunter</a:t>
            </a:r>
          </a:p>
          <a:p>
            <a:pPr defTabSz="931774">
              <a:defRPr/>
            </a:pPr>
            <a:endParaRPr lang="en-AU" sz="1400" dirty="0"/>
          </a:p>
          <a:p>
            <a:pPr defTabSz="931774">
              <a:defRPr/>
            </a:pPr>
            <a:r>
              <a:rPr lang="en-AU" sz="1400" dirty="0"/>
              <a:t>The Program provides high school students from Year’s 7 - 12 with educational pathways and engaging experiences required to assist them to build </a:t>
            </a:r>
            <a:r>
              <a:rPr lang="en-AU" sz="1400" dirty="0" smtClean="0"/>
              <a:t>a career </a:t>
            </a:r>
            <a:r>
              <a:rPr lang="en-AU" sz="1400" dirty="0"/>
              <a:t>in STEM</a:t>
            </a:r>
          </a:p>
          <a:p>
            <a:pPr defTabSz="931774">
              <a:defRPr/>
            </a:pPr>
            <a:endParaRPr lang="en-AU" sz="1400" dirty="0"/>
          </a:p>
          <a:p>
            <a:pPr defTabSz="931774">
              <a:defRPr/>
            </a:pPr>
            <a:r>
              <a:rPr lang="en-AU" sz="1400" dirty="0"/>
              <a:t>It seeks to provide an environment for students to discover the joy and the purpose of STEM subjects by contextualising experiences so they are relevant and real world in nature</a:t>
            </a:r>
          </a:p>
          <a:p>
            <a:pPr defTabSz="931774">
              <a:defRPr/>
            </a:pPr>
            <a:endParaRPr lang="en-AU" dirty="0"/>
          </a:p>
          <a:p>
            <a:pPr defTabSz="931774">
              <a:defRPr/>
            </a:pPr>
            <a:endParaRPr lang="en-AU" dirty="0"/>
          </a:p>
          <a:p>
            <a:endParaRPr lang="en-US" dirty="0"/>
          </a:p>
        </p:txBody>
      </p:sp>
      <p:sp>
        <p:nvSpPr>
          <p:cNvPr id="4" name="Slide Number Placeholder 3"/>
          <p:cNvSpPr>
            <a:spLocks noGrp="1"/>
          </p:cNvSpPr>
          <p:nvPr>
            <p:ph type="sldNum" sz="quarter" idx="10"/>
          </p:nvPr>
        </p:nvSpPr>
        <p:spPr/>
        <p:txBody>
          <a:bodyPr/>
          <a:lstStyle/>
          <a:p>
            <a:fld id="{27B8362C-0917-4248-9495-AA611818CF77}" type="slidenum">
              <a:rPr lang="en-AU" smtClean="0">
                <a:solidFill>
                  <a:prstClr val="black"/>
                </a:solidFill>
              </a:rPr>
              <a:pPr/>
              <a:t>2</a:t>
            </a:fld>
            <a:endParaRPr lang="en-AU">
              <a:solidFill>
                <a:prstClr val="black"/>
              </a:solidFill>
            </a:endParaRPr>
          </a:p>
        </p:txBody>
      </p:sp>
    </p:spTree>
    <p:extLst>
      <p:ext uri="{BB962C8B-B14F-4D97-AF65-F5344CB8AC3E}">
        <p14:creationId xmlns:p14="http://schemas.microsoft.com/office/powerpoint/2010/main" val="777971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400" dirty="0" smtClean="0"/>
              <a:t>Some of the highlights of the ME Program in 2016 are;</a:t>
            </a:r>
          </a:p>
          <a:p>
            <a:pPr defTabSz="931774">
              <a:defRPr/>
            </a:pPr>
            <a:endParaRPr lang="en-AU" sz="1400" dirty="0" smtClean="0"/>
          </a:p>
          <a:p>
            <a:pPr marL="285750" indent="-285750" defTabSz="931774">
              <a:buFont typeface="Arial" panose="020B0604020202020204" pitchFamily="34" charset="0"/>
              <a:buChar char="•"/>
              <a:defRPr/>
            </a:pPr>
            <a:r>
              <a:rPr lang="en-AU" sz="1400" dirty="0" smtClean="0"/>
              <a:t>The</a:t>
            </a:r>
            <a:r>
              <a:rPr lang="en-AU" sz="1400" baseline="0" dirty="0" smtClean="0"/>
              <a:t> P</a:t>
            </a:r>
            <a:r>
              <a:rPr lang="en-AU" sz="1400" dirty="0" smtClean="0"/>
              <a:t>rime </a:t>
            </a:r>
            <a:r>
              <a:rPr lang="en-AU" sz="1400" dirty="0"/>
              <a:t>Minister </a:t>
            </a:r>
            <a:r>
              <a:rPr lang="en-AU" sz="1400" dirty="0" smtClean="0"/>
              <a:t>Malcolm</a:t>
            </a:r>
            <a:r>
              <a:rPr lang="en-AU" sz="1400" baseline="0" dirty="0" smtClean="0"/>
              <a:t> </a:t>
            </a:r>
            <a:r>
              <a:rPr lang="en-AU" sz="1400" dirty="0" smtClean="0"/>
              <a:t>Turnbull Launching </a:t>
            </a:r>
            <a:r>
              <a:rPr lang="en-AU" sz="1400" dirty="0"/>
              <a:t>RDA Hunter’s Smart </a:t>
            </a:r>
            <a:r>
              <a:rPr lang="en-AU" sz="1400" dirty="0" smtClean="0"/>
              <a:t>Specialisation,</a:t>
            </a:r>
            <a:r>
              <a:rPr lang="en-AU" sz="1400" baseline="0" dirty="0" smtClean="0"/>
              <a:t> where the </a:t>
            </a:r>
            <a:r>
              <a:rPr lang="en-AU" sz="1400" dirty="0" smtClean="0"/>
              <a:t>ME Program’s </a:t>
            </a:r>
            <a:r>
              <a:rPr lang="en-AU" sz="1400" dirty="0"/>
              <a:t>STEM Skilling </a:t>
            </a:r>
            <a:r>
              <a:rPr lang="en-AU" sz="1400" dirty="0" smtClean="0"/>
              <a:t>program was highlighted</a:t>
            </a:r>
            <a:endParaRPr lang="en-AU" sz="1400" dirty="0"/>
          </a:p>
          <a:p>
            <a:pPr defTabSz="931774">
              <a:defRPr/>
            </a:pPr>
            <a:endParaRPr lang="en-AU" sz="1400" dirty="0"/>
          </a:p>
          <a:p>
            <a:pPr marL="218385" indent="-218385">
              <a:buFont typeface="Arial" pitchFamily="34" charset="0"/>
              <a:buChar char="•"/>
            </a:pPr>
            <a:r>
              <a:rPr lang="en-AU" sz="1400" dirty="0"/>
              <a:t>The ME Program </a:t>
            </a:r>
            <a:r>
              <a:rPr lang="en-AU" sz="1400" dirty="0" smtClean="0"/>
              <a:t>being </a:t>
            </a:r>
            <a:r>
              <a:rPr lang="en-AU" sz="1400" dirty="0"/>
              <a:t>recognised in the National Innovation &amp; Science Agenda (NISA) as an exemplar. </a:t>
            </a:r>
          </a:p>
          <a:p>
            <a:pPr marL="232943"/>
            <a:r>
              <a:rPr lang="en-AU" sz="1400" i="1" dirty="0" smtClean="0"/>
              <a:t>Specifically ‘Recognised for linking industry needs with schools and tertiary institutions leading to increased STEM participation’</a:t>
            </a:r>
          </a:p>
          <a:p>
            <a:pPr marL="232943"/>
            <a:endParaRPr lang="en-AU" sz="1400" i="1" dirty="0" smtClean="0"/>
          </a:p>
          <a:p>
            <a:pPr marL="232943"/>
            <a:r>
              <a:rPr lang="en-AU" sz="1400" dirty="0" smtClean="0"/>
              <a:t>A </a:t>
            </a:r>
            <a:r>
              <a:rPr lang="en-AU" sz="1400" dirty="0"/>
              <a:t>number of ME Program STEM initiatives were included in the first National STEM Programme Index compiled by AI Group and the Australian Governments Office of the Chief Scientist</a:t>
            </a:r>
          </a:p>
          <a:p>
            <a:pPr marL="232943"/>
            <a:endParaRPr lang="en-AU" sz="1400" i="1" dirty="0" smtClean="0"/>
          </a:p>
          <a:p>
            <a:pPr defTabSz="931774">
              <a:defRPr/>
            </a:pPr>
            <a:endParaRPr lang="en-AU" sz="1400" dirty="0"/>
          </a:p>
          <a:p>
            <a:endParaRPr lang="en-US" sz="1400" dirty="0"/>
          </a:p>
        </p:txBody>
      </p:sp>
      <p:sp>
        <p:nvSpPr>
          <p:cNvPr id="4" name="Slide Number Placeholder 3"/>
          <p:cNvSpPr>
            <a:spLocks noGrp="1"/>
          </p:cNvSpPr>
          <p:nvPr>
            <p:ph type="sldNum" sz="quarter" idx="10"/>
          </p:nvPr>
        </p:nvSpPr>
        <p:spPr/>
        <p:txBody>
          <a:bodyPr/>
          <a:lstStyle/>
          <a:p>
            <a:fld id="{27B8362C-0917-4248-9495-AA611818CF77}" type="slidenum">
              <a:rPr lang="en-AU" smtClean="0">
                <a:solidFill>
                  <a:prstClr val="black"/>
                </a:solidFill>
              </a:rPr>
              <a:pPr/>
              <a:t>3</a:t>
            </a:fld>
            <a:endParaRPr lang="en-AU">
              <a:solidFill>
                <a:prstClr val="black"/>
              </a:solidFill>
            </a:endParaRPr>
          </a:p>
        </p:txBody>
      </p:sp>
    </p:spTree>
    <p:extLst>
      <p:ext uri="{BB962C8B-B14F-4D97-AF65-F5344CB8AC3E}">
        <p14:creationId xmlns:p14="http://schemas.microsoft.com/office/powerpoint/2010/main" val="2013256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sz="1400" b="1" dirty="0" err="1" smtClean="0"/>
              <a:t>iSTEM</a:t>
            </a:r>
            <a:r>
              <a:rPr lang="en-AU" sz="1400" b="1" baseline="0" dirty="0" smtClean="0"/>
              <a:t> – School Developed Board Endorsed Course</a:t>
            </a:r>
          </a:p>
          <a:p>
            <a:pPr marL="0" indent="0">
              <a:buFont typeface="Arial" panose="020B0604020202020204" pitchFamily="34" charset="0"/>
              <a:buNone/>
            </a:pPr>
            <a:endParaRPr lang="en-AU" sz="1400" baseline="0" dirty="0" smtClean="0"/>
          </a:p>
          <a:p>
            <a:pPr marL="0" indent="0">
              <a:buFont typeface="Arial" panose="020B0604020202020204" pitchFamily="34" charset="0"/>
              <a:buNone/>
            </a:pPr>
            <a:r>
              <a:rPr lang="en-AU" sz="1400" dirty="0" err="1" smtClean="0"/>
              <a:t>iSTEM</a:t>
            </a:r>
            <a:r>
              <a:rPr lang="en-AU" sz="1400" dirty="0" smtClean="0"/>
              <a:t> developed through the ME Program, Partner Industries and STEM teachers at Maitland Grossmann High School</a:t>
            </a:r>
          </a:p>
          <a:p>
            <a:pPr marL="214313" indent="-214313">
              <a:buFont typeface="Arial" pitchFamily="34" charset="0"/>
              <a:buChar char="•"/>
            </a:pPr>
            <a:endParaRPr lang="en-AU" sz="1400" dirty="0" smtClean="0"/>
          </a:p>
          <a:p>
            <a:pPr marL="0" indent="0">
              <a:buFont typeface="Arial" pitchFamily="34" charset="0"/>
              <a:buNone/>
            </a:pPr>
            <a:r>
              <a:rPr lang="en-AU" sz="1400" dirty="0" smtClean="0"/>
              <a:t>Schools endorsed to run ME Program’s </a:t>
            </a:r>
            <a:r>
              <a:rPr lang="en-AU" sz="1400" dirty="0" err="1" smtClean="0"/>
              <a:t>iSTEM</a:t>
            </a:r>
            <a:r>
              <a:rPr lang="en-AU" sz="1400" dirty="0" smtClean="0"/>
              <a:t> course has reached 75 and is expected to rise to over 100 in 2017</a:t>
            </a:r>
          </a:p>
          <a:p>
            <a:endParaRPr lang="en-AU" sz="1400" dirty="0" smtClean="0"/>
          </a:p>
          <a:p>
            <a:pPr marL="0" indent="0">
              <a:buFont typeface="Arial" pitchFamily="34" charset="0"/>
              <a:buNone/>
            </a:pPr>
            <a:r>
              <a:rPr lang="en-AU" sz="1400" dirty="0" smtClean="0"/>
              <a:t>Currently a third of all </a:t>
            </a:r>
            <a:r>
              <a:rPr lang="en-AU" sz="1400" dirty="0" err="1" smtClean="0"/>
              <a:t>iSTEM</a:t>
            </a:r>
            <a:r>
              <a:rPr lang="en-AU" sz="1400" dirty="0" smtClean="0"/>
              <a:t> schools are here in the Hunter  </a:t>
            </a:r>
          </a:p>
          <a:p>
            <a:pPr marL="214313" indent="-214313">
              <a:buFont typeface="Arial" pitchFamily="34" charset="0"/>
              <a:buChar char="•"/>
            </a:pPr>
            <a:endParaRPr lang="en-AU" sz="1400" dirty="0" smtClean="0"/>
          </a:p>
          <a:p>
            <a:pPr marL="0" indent="0">
              <a:buFont typeface="Arial" pitchFamily="34" charset="0"/>
              <a:buNone/>
            </a:pPr>
            <a:r>
              <a:rPr lang="en-US" sz="1400" dirty="0" smtClean="0"/>
              <a:t>ISTEM will be delivered by some of NSW’s top STEM Schools, including New England Girls School, Parramatta Marist Brothers, </a:t>
            </a:r>
            <a:r>
              <a:rPr lang="en-US" sz="1400" dirty="0" err="1" smtClean="0"/>
              <a:t>Cherrybrook</a:t>
            </a:r>
            <a:r>
              <a:rPr lang="en-US" sz="1400" dirty="0" smtClean="0"/>
              <a:t> Technology High, Maitland Grossmann High School, Kinross </a:t>
            </a:r>
            <a:r>
              <a:rPr lang="en-US" sz="1400" dirty="0" err="1" smtClean="0"/>
              <a:t>Wolaroi</a:t>
            </a:r>
            <a:r>
              <a:rPr lang="en-US" sz="1400" dirty="0" smtClean="0"/>
              <a:t>, </a:t>
            </a:r>
            <a:r>
              <a:rPr lang="en-US" sz="1400" dirty="0" err="1" smtClean="0"/>
              <a:t>MacKillop</a:t>
            </a:r>
            <a:r>
              <a:rPr lang="en-US" sz="1400" dirty="0" smtClean="0"/>
              <a:t> College, Hunter Valley Grammar School, etc.</a:t>
            </a:r>
          </a:p>
          <a:p>
            <a:pPr marL="0" indent="0">
              <a:buFont typeface="Arial" pitchFamily="34" charset="0"/>
              <a:buNone/>
            </a:pPr>
            <a:endParaRPr lang="en-US" sz="1400" dirty="0" smtClean="0"/>
          </a:p>
          <a:p>
            <a:pPr marL="0" indent="0">
              <a:buFont typeface="Arial" pitchFamily="34" charset="0"/>
              <a:buNone/>
            </a:pPr>
            <a:r>
              <a:rPr lang="en-US" sz="1400" b="0" dirty="0" smtClean="0"/>
              <a:t>The</a:t>
            </a:r>
            <a:r>
              <a:rPr lang="en-US" sz="1400" b="0" baseline="0" dirty="0" smtClean="0"/>
              <a:t> outcomes of the ME Program have been outstanding in regards to its ability to increase the number of students taking up STEM subjects in the senior school. However, to really make a difference in the Hunter and NSW we need to have more students involved. Through our </a:t>
            </a:r>
            <a:r>
              <a:rPr lang="en-US" sz="1400" b="0" baseline="0" dirty="0" err="1" smtClean="0"/>
              <a:t>iSTEM</a:t>
            </a:r>
            <a:r>
              <a:rPr lang="en-US" sz="1400" b="0" baseline="0" dirty="0" smtClean="0"/>
              <a:t> program we will have over 2000 students actively involved in a school based STEM subjects in 2017 and close to 4000 by 2018. This will led to further increases in STEM participation on a scale which could have a huge impact to the local workforce.</a:t>
            </a:r>
          </a:p>
          <a:p>
            <a:pPr marL="0" indent="0">
              <a:buFont typeface="Arial" pitchFamily="34" charset="0"/>
              <a:buNone/>
            </a:pPr>
            <a:endParaRPr lang="en-US" sz="1400" b="0" baseline="0" dirty="0" smtClean="0"/>
          </a:p>
          <a:p>
            <a:pPr marL="0" indent="0">
              <a:buFont typeface="Arial" pitchFamily="34" charset="0"/>
              <a:buNone/>
            </a:pPr>
            <a:r>
              <a:rPr lang="en-US" sz="1400" b="0" baseline="0" dirty="0" smtClean="0"/>
              <a:t>At Maitland Grossmann High School 50% participation by girls in their </a:t>
            </a:r>
            <a:r>
              <a:rPr lang="en-US" sz="1400" b="0" baseline="0" dirty="0" err="1" smtClean="0"/>
              <a:t>iSTEM</a:t>
            </a:r>
            <a:r>
              <a:rPr lang="en-US" sz="1400" b="0" baseline="0" dirty="0" smtClean="0"/>
              <a:t> classes is bucking the trend of falling participation by girls in STEM subjects and is breaking down stereotypes</a:t>
            </a:r>
            <a:endParaRPr lang="en-AU" sz="1400" b="0" dirty="0" smtClean="0"/>
          </a:p>
          <a:p>
            <a:endParaRPr lang="en-AU" dirty="0"/>
          </a:p>
        </p:txBody>
      </p:sp>
      <p:sp>
        <p:nvSpPr>
          <p:cNvPr id="4" name="Slide Number Placeholder 3"/>
          <p:cNvSpPr>
            <a:spLocks noGrp="1"/>
          </p:cNvSpPr>
          <p:nvPr>
            <p:ph type="sldNum" sz="quarter" idx="10"/>
          </p:nvPr>
        </p:nvSpPr>
        <p:spPr/>
        <p:txBody>
          <a:bodyPr/>
          <a:lstStyle/>
          <a:p>
            <a:fld id="{27B8362C-0917-4248-9495-AA611818CF77}" type="slidenum">
              <a:rPr lang="en-AU" smtClean="0">
                <a:solidFill>
                  <a:prstClr val="black"/>
                </a:solidFill>
              </a:rPr>
              <a:pPr/>
              <a:t>9</a:t>
            </a:fld>
            <a:endParaRPr lang="en-AU">
              <a:solidFill>
                <a:prstClr val="black"/>
              </a:solidFill>
            </a:endParaRPr>
          </a:p>
        </p:txBody>
      </p:sp>
    </p:spTree>
    <p:extLst>
      <p:ext uri="{BB962C8B-B14F-4D97-AF65-F5344CB8AC3E}">
        <p14:creationId xmlns:p14="http://schemas.microsoft.com/office/powerpoint/2010/main" val="2942523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smtClean="0"/>
              <a:t>STEM Grants Scheme</a:t>
            </a:r>
          </a:p>
          <a:p>
            <a:r>
              <a:rPr lang="en-US" sz="1400" dirty="0" smtClean="0"/>
              <a:t>Our </a:t>
            </a:r>
            <a:r>
              <a:rPr lang="en-US" sz="1400" baseline="0" dirty="0" smtClean="0"/>
              <a:t>STEM Grants Scheme provides funds and equipment to schools that provides the tools to engage students in STEM. This funding bridges the gap between the desire to be involved in STEM with the practicalities of how to do it. </a:t>
            </a:r>
          </a:p>
          <a:p>
            <a:endParaRPr lang="en-US" sz="1400" baseline="0" dirty="0" smtClean="0"/>
          </a:p>
          <a:p>
            <a:r>
              <a:rPr lang="en-US" sz="1400" b="0" baseline="0" dirty="0" smtClean="0"/>
              <a:t>The outcome of which allows more students to experience the types of technologies that they would experience in industry and provides students with the ability to develop the technical and non technical  STEM skills that are valued by industry.</a:t>
            </a:r>
            <a:endParaRPr lang="en-US" sz="1400" b="1"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7B8362C-0917-4248-9495-AA611818CF77}" type="slidenum">
              <a:rPr lang="en-AU" smtClean="0">
                <a:solidFill>
                  <a:prstClr val="black"/>
                </a:solidFill>
              </a:rPr>
              <a:pPr/>
              <a:t>12</a:t>
            </a:fld>
            <a:endParaRPr lang="en-AU">
              <a:solidFill>
                <a:prstClr val="black"/>
              </a:solidFill>
            </a:endParaRPr>
          </a:p>
        </p:txBody>
      </p:sp>
    </p:spTree>
    <p:extLst>
      <p:ext uri="{BB962C8B-B14F-4D97-AF65-F5344CB8AC3E}">
        <p14:creationId xmlns:p14="http://schemas.microsoft.com/office/powerpoint/2010/main" val="243987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400" dirty="0" smtClean="0">
              <a:solidFill>
                <a:prstClr val="black"/>
              </a:solidFill>
            </a:endParaRPr>
          </a:p>
          <a:p>
            <a:pPr marL="214313" indent="-214313">
              <a:buFont typeface="Arial" pitchFamily="34" charset="0"/>
              <a:buChar char="•"/>
            </a:pPr>
            <a:r>
              <a:rPr lang="en-US" sz="1400" dirty="0" smtClean="0">
                <a:solidFill>
                  <a:prstClr val="black"/>
                </a:solidFill>
              </a:rPr>
              <a:t>In NSW 12% of HSC Physics students will drop the subject before Year 12, in ME Program Schools this rate is just 6%,</a:t>
            </a:r>
            <a:r>
              <a:rPr lang="en-US" sz="1400" baseline="0" dirty="0" smtClean="0">
                <a:solidFill>
                  <a:prstClr val="black"/>
                </a:solidFill>
              </a:rPr>
              <a:t> a 50% reduction</a:t>
            </a:r>
            <a:endParaRPr lang="en-US" sz="1400" dirty="0" smtClean="0">
              <a:solidFill>
                <a:prstClr val="black"/>
              </a:solidFill>
            </a:endParaRPr>
          </a:p>
          <a:p>
            <a:endParaRPr lang="en-AU" sz="1400" dirty="0" smtClean="0">
              <a:solidFill>
                <a:prstClr val="black"/>
              </a:solidFill>
            </a:endParaRPr>
          </a:p>
          <a:p>
            <a:pPr marL="214313" indent="-214313">
              <a:buFont typeface="Arial" pitchFamily="34" charset="0"/>
              <a:buChar char="•"/>
            </a:pPr>
            <a:r>
              <a:rPr lang="en-US" sz="1400" dirty="0" smtClean="0">
                <a:solidFill>
                  <a:prstClr val="black"/>
                </a:solidFill>
              </a:rPr>
              <a:t>Metals and Engineering subject selection has risen by 30%</a:t>
            </a:r>
          </a:p>
          <a:p>
            <a:pPr marL="214313" indent="-214313">
              <a:buFont typeface="Arial" pitchFamily="34" charset="0"/>
              <a:buChar char="•"/>
            </a:pPr>
            <a:endParaRPr lang="en-US" sz="1400" dirty="0" smtClean="0">
              <a:solidFill>
                <a:prstClr val="black"/>
              </a:solidFill>
            </a:endParaRPr>
          </a:p>
          <a:p>
            <a:pPr marL="214313" indent="-214313">
              <a:buFont typeface="Arial" pitchFamily="34" charset="0"/>
              <a:buChar char="•"/>
            </a:pPr>
            <a:r>
              <a:rPr lang="en-US" sz="1400" dirty="0" smtClean="0">
                <a:solidFill>
                  <a:prstClr val="black"/>
                </a:solidFill>
              </a:rPr>
              <a:t>Compared to the NSW average, a student studying at an ME School is three times more likely to study Engineering Studies in their HSC years</a:t>
            </a:r>
          </a:p>
          <a:p>
            <a:pPr marL="214313" indent="-214313">
              <a:buFont typeface="Arial" pitchFamily="34" charset="0"/>
              <a:buChar char="•"/>
            </a:pPr>
            <a:endParaRPr lang="en-US" sz="1400" dirty="0" smtClean="0">
              <a:solidFill>
                <a:prstClr val="black"/>
              </a:solidFill>
            </a:endParaRPr>
          </a:p>
          <a:p>
            <a:pPr marL="214313" indent="-214313">
              <a:buFont typeface="Arial" pitchFamily="34" charset="0"/>
              <a:buChar char="•"/>
            </a:pPr>
            <a:r>
              <a:rPr lang="en-AU" sz="1400" dirty="0" smtClean="0">
                <a:solidFill>
                  <a:prstClr val="black"/>
                </a:solidFill>
              </a:rPr>
              <a:t>St Phillip Christian School recorded a massive 66% increase from 2015 to 2016 in its senior school uptake of STEM subjects after the first graduating </a:t>
            </a:r>
            <a:r>
              <a:rPr lang="en-AU" sz="1400" dirty="0" err="1" smtClean="0">
                <a:solidFill>
                  <a:prstClr val="black"/>
                </a:solidFill>
              </a:rPr>
              <a:t>iSTEM</a:t>
            </a:r>
            <a:r>
              <a:rPr lang="en-AU" sz="1400" dirty="0" smtClean="0">
                <a:solidFill>
                  <a:prstClr val="black"/>
                </a:solidFill>
              </a:rPr>
              <a:t> cohort</a:t>
            </a:r>
          </a:p>
          <a:p>
            <a:pPr marL="214313" indent="-214313">
              <a:buFont typeface="Arial" pitchFamily="34" charset="0"/>
              <a:buChar char="•"/>
            </a:pPr>
            <a:endParaRPr lang="en-US" sz="1400" dirty="0" smtClean="0">
              <a:solidFill>
                <a:prstClr val="black"/>
              </a:solidFill>
            </a:endParaRPr>
          </a:p>
          <a:p>
            <a:pPr marL="214313" indent="-214313">
              <a:buFont typeface="Arial" pitchFamily="34" charset="0"/>
              <a:buChar char="•"/>
            </a:pPr>
            <a:r>
              <a:rPr lang="en-US" sz="1400" dirty="0" smtClean="0">
                <a:solidFill>
                  <a:prstClr val="black"/>
                </a:solidFill>
              </a:rPr>
              <a:t>West </a:t>
            </a:r>
            <a:r>
              <a:rPr lang="en-US" sz="1400" dirty="0" err="1" smtClean="0">
                <a:solidFill>
                  <a:prstClr val="black"/>
                </a:solidFill>
              </a:rPr>
              <a:t>Wallsend</a:t>
            </a:r>
            <a:r>
              <a:rPr lang="en-US" sz="1400" dirty="0" smtClean="0">
                <a:solidFill>
                  <a:prstClr val="black"/>
                </a:solidFill>
              </a:rPr>
              <a:t> will present</a:t>
            </a:r>
            <a:r>
              <a:rPr lang="en-US" sz="1400" baseline="0" dirty="0" smtClean="0">
                <a:solidFill>
                  <a:prstClr val="black"/>
                </a:solidFill>
              </a:rPr>
              <a:t> some outstanding results from the program later this morning</a:t>
            </a:r>
            <a:endParaRPr lang="en-AU" sz="1400" dirty="0" smtClean="0">
              <a:solidFill>
                <a:prstClr val="black"/>
              </a:solidFill>
            </a:endParaRPr>
          </a:p>
          <a:p>
            <a:endParaRPr lang="en-AU" dirty="0"/>
          </a:p>
        </p:txBody>
      </p:sp>
      <p:sp>
        <p:nvSpPr>
          <p:cNvPr id="4" name="Slide Number Placeholder 3"/>
          <p:cNvSpPr>
            <a:spLocks noGrp="1"/>
          </p:cNvSpPr>
          <p:nvPr>
            <p:ph type="sldNum" sz="quarter" idx="10"/>
          </p:nvPr>
        </p:nvSpPr>
        <p:spPr/>
        <p:txBody>
          <a:bodyPr/>
          <a:lstStyle/>
          <a:p>
            <a:fld id="{27B8362C-0917-4248-9495-AA611818CF77}" type="slidenum">
              <a:rPr lang="en-AU" smtClean="0"/>
              <a:t>14</a:t>
            </a:fld>
            <a:endParaRPr lang="en-AU"/>
          </a:p>
        </p:txBody>
      </p:sp>
    </p:spTree>
    <p:extLst>
      <p:ext uri="{BB962C8B-B14F-4D97-AF65-F5344CB8AC3E}">
        <p14:creationId xmlns:p14="http://schemas.microsoft.com/office/powerpoint/2010/main" val="322029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smtClean="0"/>
              <a:t>New ME Program Website</a:t>
            </a:r>
          </a:p>
          <a:p>
            <a:endParaRPr lang="en-US" sz="1400" dirty="0" smtClean="0"/>
          </a:p>
          <a:p>
            <a:r>
              <a:rPr lang="en-US" sz="1400" dirty="0" smtClean="0"/>
              <a:t>Our new ME Program website</a:t>
            </a:r>
            <a:r>
              <a:rPr lang="en-US" sz="1400" baseline="0" dirty="0" smtClean="0"/>
              <a:t> hosts our STEM Toolkit resources and our </a:t>
            </a:r>
            <a:r>
              <a:rPr lang="en-US" sz="1400" baseline="0" dirty="0" err="1" smtClean="0"/>
              <a:t>iSTEM</a:t>
            </a:r>
            <a:r>
              <a:rPr lang="en-US" sz="1400" baseline="0" dirty="0" smtClean="0"/>
              <a:t> page with resources aligned to each </a:t>
            </a:r>
            <a:r>
              <a:rPr lang="en-US" sz="1400" baseline="0" dirty="0" err="1" smtClean="0"/>
              <a:t>iSTEM</a:t>
            </a:r>
            <a:r>
              <a:rPr lang="en-US" sz="1400" baseline="0" dirty="0" smtClean="0"/>
              <a:t> module. It also has links to STEM based career pages and our partners page is currently being updated.</a:t>
            </a:r>
            <a:endParaRPr lang="en-AU" sz="1400" dirty="0"/>
          </a:p>
        </p:txBody>
      </p:sp>
      <p:sp>
        <p:nvSpPr>
          <p:cNvPr id="4" name="Slide Number Placeholder 3"/>
          <p:cNvSpPr>
            <a:spLocks noGrp="1"/>
          </p:cNvSpPr>
          <p:nvPr>
            <p:ph type="sldNum" sz="quarter" idx="10"/>
          </p:nvPr>
        </p:nvSpPr>
        <p:spPr/>
        <p:txBody>
          <a:bodyPr/>
          <a:lstStyle/>
          <a:p>
            <a:fld id="{27B8362C-0917-4248-9495-AA611818CF77}" type="slidenum">
              <a:rPr lang="en-AU" smtClean="0">
                <a:solidFill>
                  <a:prstClr val="black"/>
                </a:solidFill>
              </a:rPr>
              <a:pPr/>
              <a:t>15</a:t>
            </a:fld>
            <a:endParaRPr lang="en-AU">
              <a:solidFill>
                <a:prstClr val="black"/>
              </a:solidFill>
            </a:endParaRPr>
          </a:p>
        </p:txBody>
      </p:sp>
    </p:spTree>
    <p:extLst>
      <p:ext uri="{BB962C8B-B14F-4D97-AF65-F5344CB8AC3E}">
        <p14:creationId xmlns:p14="http://schemas.microsoft.com/office/powerpoint/2010/main" val="4165458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151E93C-BA77-42EC-9E69-09F7A05B646C}" type="datetimeFigureOut">
              <a:rPr lang="en-US" smtClean="0"/>
              <a:t>7/18/2016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C4F63B-FCD0-4483-B3E9-A057EAFB4F26}" type="slidenum">
              <a:rPr lang="en-US" smtClean="0"/>
              <a:t>‹#›</a:t>
            </a:fld>
            <a:endParaRPr lang="en-US"/>
          </a:p>
        </p:txBody>
      </p:sp>
    </p:spTree>
    <p:extLst>
      <p:ext uri="{BB962C8B-B14F-4D97-AF65-F5344CB8AC3E}">
        <p14:creationId xmlns:p14="http://schemas.microsoft.com/office/powerpoint/2010/main" val="7252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51E93C-BA77-42EC-9E69-09F7A05B646C}" type="datetimeFigureOut">
              <a:rPr lang="en-US" smtClean="0"/>
              <a:t>7/18/2016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C4F63B-FCD0-4483-B3E9-A057EAFB4F26}" type="slidenum">
              <a:rPr lang="en-US" smtClean="0"/>
              <a:t>‹#›</a:t>
            </a:fld>
            <a:endParaRPr lang="en-US"/>
          </a:p>
        </p:txBody>
      </p:sp>
    </p:spTree>
    <p:extLst>
      <p:ext uri="{BB962C8B-B14F-4D97-AF65-F5344CB8AC3E}">
        <p14:creationId xmlns:p14="http://schemas.microsoft.com/office/powerpoint/2010/main" val="5169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51E93C-BA77-42EC-9E69-09F7A05B646C}" type="datetimeFigureOut">
              <a:rPr lang="en-US" smtClean="0"/>
              <a:t>7/18/2016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C4F63B-FCD0-4483-B3E9-A057EAFB4F26}" type="slidenum">
              <a:rPr lang="en-US" smtClean="0"/>
              <a:t>‹#›</a:t>
            </a:fld>
            <a:endParaRPr lang="en-US"/>
          </a:p>
        </p:txBody>
      </p:sp>
    </p:spTree>
    <p:extLst>
      <p:ext uri="{BB962C8B-B14F-4D97-AF65-F5344CB8AC3E}">
        <p14:creationId xmlns:p14="http://schemas.microsoft.com/office/powerpoint/2010/main" val="2775337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51E93C-BA77-42EC-9E69-09F7A05B646C}" type="datetimeFigureOut">
              <a:rPr lang="en-US" smtClean="0"/>
              <a:t>7/18/2016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C4F63B-FCD0-4483-B3E9-A057EAFB4F26}" type="slidenum">
              <a:rPr lang="en-US" smtClean="0"/>
              <a:t>‹#›</a:t>
            </a:fld>
            <a:endParaRPr lang="en-US"/>
          </a:p>
        </p:txBody>
      </p:sp>
    </p:spTree>
    <p:extLst>
      <p:ext uri="{BB962C8B-B14F-4D97-AF65-F5344CB8AC3E}">
        <p14:creationId xmlns:p14="http://schemas.microsoft.com/office/powerpoint/2010/main" val="2279789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51E93C-BA77-42EC-9E69-09F7A05B646C}" type="datetimeFigureOut">
              <a:rPr lang="en-US" smtClean="0"/>
              <a:t>7/18/2016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C4F63B-FCD0-4483-B3E9-A057EAFB4F26}" type="slidenum">
              <a:rPr lang="en-US" smtClean="0"/>
              <a:t>‹#›</a:t>
            </a:fld>
            <a:endParaRPr lang="en-US"/>
          </a:p>
        </p:txBody>
      </p:sp>
    </p:spTree>
    <p:extLst>
      <p:ext uri="{BB962C8B-B14F-4D97-AF65-F5344CB8AC3E}">
        <p14:creationId xmlns:p14="http://schemas.microsoft.com/office/powerpoint/2010/main" val="386639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151E93C-BA77-42EC-9E69-09F7A05B646C}" type="datetimeFigureOut">
              <a:rPr lang="en-US" smtClean="0"/>
              <a:t>7/18/2016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C4F63B-FCD0-4483-B3E9-A057EAFB4F26}" type="slidenum">
              <a:rPr lang="en-US" smtClean="0"/>
              <a:t>‹#›</a:t>
            </a:fld>
            <a:endParaRPr lang="en-US"/>
          </a:p>
        </p:txBody>
      </p:sp>
    </p:spTree>
    <p:extLst>
      <p:ext uri="{BB962C8B-B14F-4D97-AF65-F5344CB8AC3E}">
        <p14:creationId xmlns:p14="http://schemas.microsoft.com/office/powerpoint/2010/main" val="1076950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151E93C-BA77-42EC-9E69-09F7A05B646C}" type="datetimeFigureOut">
              <a:rPr lang="en-US" smtClean="0"/>
              <a:t>7/18/2016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C4F63B-FCD0-4483-B3E9-A057EAFB4F26}" type="slidenum">
              <a:rPr lang="en-US" smtClean="0"/>
              <a:t>‹#›</a:t>
            </a:fld>
            <a:endParaRPr lang="en-US"/>
          </a:p>
        </p:txBody>
      </p:sp>
    </p:spTree>
    <p:extLst>
      <p:ext uri="{BB962C8B-B14F-4D97-AF65-F5344CB8AC3E}">
        <p14:creationId xmlns:p14="http://schemas.microsoft.com/office/powerpoint/2010/main" val="415704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151E93C-BA77-42EC-9E69-09F7A05B646C}" type="datetimeFigureOut">
              <a:rPr lang="en-US" smtClean="0"/>
              <a:t>7/18/2016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C4F63B-FCD0-4483-B3E9-A057EAFB4F26}" type="slidenum">
              <a:rPr lang="en-US" smtClean="0"/>
              <a:t>‹#›</a:t>
            </a:fld>
            <a:endParaRPr lang="en-US"/>
          </a:p>
        </p:txBody>
      </p:sp>
    </p:spTree>
    <p:extLst>
      <p:ext uri="{BB962C8B-B14F-4D97-AF65-F5344CB8AC3E}">
        <p14:creationId xmlns:p14="http://schemas.microsoft.com/office/powerpoint/2010/main" val="1488164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51E93C-BA77-42EC-9E69-09F7A05B646C}" type="datetimeFigureOut">
              <a:rPr lang="en-US" smtClean="0"/>
              <a:t>7/18/2016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C4F63B-FCD0-4483-B3E9-A057EAFB4F26}" type="slidenum">
              <a:rPr lang="en-US" smtClean="0"/>
              <a:t>‹#›</a:t>
            </a:fld>
            <a:endParaRPr lang="en-US"/>
          </a:p>
        </p:txBody>
      </p:sp>
    </p:spTree>
    <p:extLst>
      <p:ext uri="{BB962C8B-B14F-4D97-AF65-F5344CB8AC3E}">
        <p14:creationId xmlns:p14="http://schemas.microsoft.com/office/powerpoint/2010/main" val="1729795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51E93C-BA77-42EC-9E69-09F7A05B646C}" type="datetimeFigureOut">
              <a:rPr lang="en-US" smtClean="0"/>
              <a:t>7/18/2016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C4F63B-FCD0-4483-B3E9-A057EAFB4F26}" type="slidenum">
              <a:rPr lang="en-US" smtClean="0"/>
              <a:t>‹#›</a:t>
            </a:fld>
            <a:endParaRPr lang="en-US"/>
          </a:p>
        </p:txBody>
      </p:sp>
    </p:spTree>
    <p:extLst>
      <p:ext uri="{BB962C8B-B14F-4D97-AF65-F5344CB8AC3E}">
        <p14:creationId xmlns:p14="http://schemas.microsoft.com/office/powerpoint/2010/main" val="2472286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51E93C-BA77-42EC-9E69-09F7A05B646C}" type="datetimeFigureOut">
              <a:rPr lang="en-US" smtClean="0"/>
              <a:t>7/18/2016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C4F63B-FCD0-4483-B3E9-A057EAFB4F26}" type="slidenum">
              <a:rPr lang="en-US" smtClean="0"/>
              <a:t>‹#›</a:t>
            </a:fld>
            <a:endParaRPr lang="en-US"/>
          </a:p>
        </p:txBody>
      </p:sp>
    </p:spTree>
    <p:extLst>
      <p:ext uri="{BB962C8B-B14F-4D97-AF65-F5344CB8AC3E}">
        <p14:creationId xmlns:p14="http://schemas.microsoft.com/office/powerpoint/2010/main" val="2529349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51E93C-BA77-42EC-9E69-09F7A05B646C}" type="datetimeFigureOut">
              <a:rPr lang="en-US" smtClean="0"/>
              <a:t>7/18/2016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C4F63B-FCD0-4483-B3E9-A057EAFB4F26}" type="slidenum">
              <a:rPr lang="en-US" smtClean="0"/>
              <a:t>‹#›</a:t>
            </a:fld>
            <a:endParaRPr lang="en-US"/>
          </a:p>
        </p:txBody>
      </p:sp>
    </p:spTree>
    <p:extLst>
      <p:ext uri="{BB962C8B-B14F-4D97-AF65-F5344CB8AC3E}">
        <p14:creationId xmlns:p14="http://schemas.microsoft.com/office/powerpoint/2010/main" val="22229995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jpe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7.png"/><Relationship Id="rId2" Type="http://schemas.openxmlformats.org/officeDocument/2006/relationships/image" Target="../media/image1.jpg"/><Relationship Id="rId16" Type="http://schemas.openxmlformats.org/officeDocument/2006/relationships/image" Target="../media/image39.png"/><Relationship Id="rId20" Type="http://schemas.openxmlformats.org/officeDocument/2006/relationships/image" Target="../media/image43.gif"/><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7.png"/><Relationship Id="rId5" Type="http://schemas.openxmlformats.org/officeDocument/2006/relationships/image" Target="../media/image28.jpeg"/><Relationship Id="rId15" Type="http://schemas.openxmlformats.org/officeDocument/2006/relationships/image" Target="../media/image38.png"/><Relationship Id="rId23" Type="http://schemas.openxmlformats.org/officeDocument/2006/relationships/image" Target="../media/image46.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jpg"/><Relationship Id="rId9" Type="http://schemas.openxmlformats.org/officeDocument/2006/relationships/image" Target="../media/image32.jpeg"/><Relationship Id="rId14" Type="http://schemas.openxmlformats.org/officeDocument/2006/relationships/image" Target="../media/image37.png"/><Relationship Id="rId22"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9.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3.pn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4.pn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g"/><Relationship Id="rId7" Type="http://schemas.openxmlformats.org/officeDocument/2006/relationships/hyperlink" Target="https://www.facebook.com/MEprogra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meprogram.com.au/" TargetMode="External"/><Relationship Id="rId5" Type="http://schemas.openxmlformats.org/officeDocument/2006/relationships/image" Target="../media/image55.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jpeg"/><Relationship Id="rId5" Type="http://schemas.openxmlformats.org/officeDocument/2006/relationships/image" Target="../media/image1.jpg"/><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7.png"/><Relationship Id="rId5" Type="http://schemas.openxmlformats.org/officeDocument/2006/relationships/image" Target="../media/image8.jpg"/><Relationship Id="rId10" Type="http://schemas.openxmlformats.org/officeDocument/2006/relationships/image" Target="../media/image12.png"/><Relationship Id="rId4" Type="http://schemas.openxmlformats.org/officeDocument/2006/relationships/image" Target="../media/image2.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6.png"/><Relationship Id="rId5" Type="http://schemas.openxmlformats.org/officeDocument/2006/relationships/image" Target="../media/image2.jpe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3.png"/><Relationship Id="rId3" Type="http://schemas.openxmlformats.org/officeDocument/2006/relationships/image" Target="../media/image1.jpg"/><Relationship Id="rId7" Type="http://schemas.openxmlformats.org/officeDocument/2006/relationships/image" Target="../media/image21.jpe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2.jpeg"/><Relationship Id="rId9" Type="http://schemas.openxmlformats.org/officeDocument/2006/relationships/image" Target="../media/image23.wmf"/><Relationship Id="rId1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21000" r="-2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17757" y="4878635"/>
            <a:ext cx="8039099" cy="1838363"/>
          </a:xfrm>
        </p:spPr>
        <p:txBody>
          <a:bodyPr>
            <a:normAutofit fontScale="90000"/>
          </a:bodyPr>
          <a:lstStyle/>
          <a:p>
            <a:r>
              <a:rPr lang="en-US" sz="4400" b="1" dirty="0" smtClean="0"/>
              <a:t/>
            </a:r>
            <a:br>
              <a:rPr lang="en-US" sz="4400" b="1" dirty="0" smtClean="0"/>
            </a:br>
            <a:r>
              <a:rPr lang="en-US" sz="4800" dirty="0"/>
              <a:t/>
            </a:r>
            <a:br>
              <a:rPr lang="en-US" sz="4800" dirty="0"/>
            </a:br>
            <a:r>
              <a:rPr lang="en-US" sz="4400" b="1" dirty="0" smtClean="0">
                <a:effectLst>
                  <a:outerShdw blurRad="38100" dist="38100" dir="2700000" algn="tl">
                    <a:srgbClr val="000000">
                      <a:alpha val="43137"/>
                    </a:srgbClr>
                  </a:outerShdw>
                </a:effectLst>
              </a:rPr>
              <a:t>ME Program Hunter Region NSW</a:t>
            </a:r>
            <a:br>
              <a:rPr lang="en-US" sz="4400" b="1" dirty="0" smtClean="0">
                <a:effectLst>
                  <a:outerShdw blurRad="38100" dist="38100" dir="2700000" algn="tl">
                    <a:srgbClr val="000000">
                      <a:alpha val="43137"/>
                    </a:srgbClr>
                  </a:outerShdw>
                </a:effectLst>
              </a:rPr>
            </a:br>
            <a:r>
              <a:rPr lang="en-US" sz="4400" b="1" dirty="0" smtClean="0">
                <a:effectLst>
                  <a:outerShdw blurRad="38100" dist="38100" dir="2700000" algn="tl">
                    <a:srgbClr val="000000">
                      <a:alpha val="43137"/>
                    </a:srgbClr>
                  </a:outerShdw>
                </a:effectLst>
              </a:rPr>
              <a:t>&amp; STEM Opportunities </a:t>
            </a:r>
            <a:r>
              <a:rPr lang="en-US" sz="4000" b="1" dirty="0" smtClean="0"/>
              <a:t/>
            </a:r>
            <a:br>
              <a:rPr lang="en-US" sz="4000" b="1" dirty="0" smtClean="0"/>
            </a:br>
            <a:r>
              <a:rPr lang="en-US" sz="4400" b="1" dirty="0"/>
              <a:t/>
            </a:r>
            <a:br>
              <a:rPr lang="en-US" sz="4400" b="1" dirty="0"/>
            </a:br>
            <a:r>
              <a:rPr lang="en-AU" sz="3100" b="1" dirty="0" smtClean="0"/>
              <a:t>The University of Newcastle</a:t>
            </a:r>
            <a:r>
              <a:rPr lang="en-AU" sz="3100" b="1" dirty="0"/>
              <a:t/>
            </a:r>
            <a:br>
              <a:rPr lang="en-AU" sz="3100" b="1" dirty="0"/>
            </a:br>
            <a:r>
              <a:rPr lang="en-US" sz="3100" b="1" dirty="0" smtClean="0"/>
              <a:t>Tuesday</a:t>
            </a:r>
            <a:r>
              <a:rPr lang="en-US" sz="3100" b="1" dirty="0" smtClean="0"/>
              <a:t> </a:t>
            </a:r>
            <a:r>
              <a:rPr lang="en-US" sz="3100" b="1" dirty="0"/>
              <a:t>1</a:t>
            </a:r>
            <a:r>
              <a:rPr lang="en-US" sz="3100" b="1" dirty="0" smtClean="0"/>
              <a:t>9</a:t>
            </a:r>
            <a:r>
              <a:rPr lang="en-US" sz="3100" b="1" baseline="30000" dirty="0" smtClean="0"/>
              <a:t>th</a:t>
            </a:r>
            <a:r>
              <a:rPr lang="en-US" sz="3100" b="1" dirty="0" smtClean="0"/>
              <a:t> July </a:t>
            </a:r>
            <a:r>
              <a:rPr lang="en-US" sz="3100" b="1" dirty="0" smtClean="0"/>
              <a:t>2016</a:t>
            </a:r>
            <a:br>
              <a:rPr lang="en-US" sz="3100" b="1" dirty="0" smtClean="0"/>
            </a:br>
            <a:r>
              <a:rPr lang="en-US" sz="3100" b="1" dirty="0" err="1" smtClean="0"/>
              <a:t>Dr</a:t>
            </a:r>
            <a:r>
              <a:rPr lang="en-US" sz="3100" b="1" dirty="0" smtClean="0"/>
              <a:t> Scott Sleap</a:t>
            </a:r>
            <a:r>
              <a:rPr lang="en-US" sz="3100" b="1" dirty="0"/>
              <a:t/>
            </a:r>
            <a:br>
              <a:rPr lang="en-US" sz="3100" b="1" dirty="0"/>
            </a:br>
            <a:endParaRPr lang="en-US" dirty="0"/>
          </a:p>
        </p:txBody>
      </p:sp>
      <p:grpSp>
        <p:nvGrpSpPr>
          <p:cNvPr id="3" name="Group 2"/>
          <p:cNvGrpSpPr/>
          <p:nvPr/>
        </p:nvGrpSpPr>
        <p:grpSpPr>
          <a:xfrm>
            <a:off x="3605752" y="219362"/>
            <a:ext cx="5538248" cy="1148209"/>
            <a:chOff x="4807669" y="467537"/>
            <a:chExt cx="7384331" cy="1530945"/>
          </a:xfrm>
        </p:grpSpPr>
        <p:sp>
          <p:nvSpPr>
            <p:cNvPr id="5" name="Oval 4"/>
            <p:cNvSpPr/>
            <p:nvPr/>
          </p:nvSpPr>
          <p:spPr>
            <a:xfrm>
              <a:off x="4807669" y="471341"/>
              <a:ext cx="1669830" cy="15271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33677" b="33608"/>
            <a:stretch/>
          </p:blipFill>
          <p:spPr>
            <a:xfrm>
              <a:off x="5572527" y="467537"/>
              <a:ext cx="6619473" cy="1530945"/>
            </a:xfrm>
            <a:prstGeom prst="rect">
              <a:avLst/>
            </a:prstGeom>
          </p:spPr>
        </p:pic>
      </p:gr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9456" y="6065799"/>
            <a:ext cx="2057400" cy="495300"/>
          </a:xfrm>
          <a:prstGeom prst="rect">
            <a:avLst/>
          </a:prstGeom>
        </p:spPr>
      </p:pic>
      <p:pic>
        <p:nvPicPr>
          <p:cNvPr id="1026" name="Picture 2" descr="Computer Science for Teach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645" y="1907177"/>
            <a:ext cx="7429500" cy="96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692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l="-21000" r="-2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3605752" y="163791"/>
            <a:ext cx="5538248" cy="1148209"/>
            <a:chOff x="4807669" y="467537"/>
            <a:chExt cx="7384331" cy="1530945"/>
          </a:xfrm>
        </p:grpSpPr>
        <p:sp>
          <p:nvSpPr>
            <p:cNvPr id="5" name="Oval 4"/>
            <p:cNvSpPr/>
            <p:nvPr/>
          </p:nvSpPr>
          <p:spPr>
            <a:xfrm>
              <a:off x="4807669" y="471341"/>
              <a:ext cx="1669830" cy="15271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3677" b="33608"/>
            <a:stretch/>
          </p:blipFill>
          <p:spPr>
            <a:xfrm>
              <a:off x="5572527" y="467537"/>
              <a:ext cx="6619473" cy="1530945"/>
            </a:xfrm>
            <a:prstGeom prst="rect">
              <a:avLst/>
            </a:prstGeom>
          </p:spPr>
        </p:pic>
      </p:grpSp>
      <p:sp>
        <p:nvSpPr>
          <p:cNvPr id="8" name="Title 1"/>
          <p:cNvSpPr txBox="1">
            <a:spLocks/>
          </p:cNvSpPr>
          <p:nvPr/>
        </p:nvSpPr>
        <p:spPr>
          <a:xfrm>
            <a:off x="1189463" y="1616892"/>
            <a:ext cx="7954537" cy="886593"/>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AU" sz="3300" b="1" dirty="0" smtClean="0">
                <a:solidFill>
                  <a:prstClr val="black"/>
                </a:solidFill>
              </a:rPr>
              <a:t>INDUSRTY PARTNERSHIPS</a:t>
            </a:r>
            <a:endParaRPr lang="en-AU" sz="3300" b="1" dirty="0">
              <a:solidFill>
                <a:prstClr val="black"/>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808" y="2109849"/>
            <a:ext cx="1161150" cy="825395"/>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5762" y="6025377"/>
            <a:ext cx="1775923" cy="727739"/>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5383" y="2050780"/>
            <a:ext cx="1225484" cy="895136"/>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622" y="4882270"/>
            <a:ext cx="1956619" cy="107194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7756" y="3942376"/>
            <a:ext cx="1465612" cy="862330"/>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4064" y="3304329"/>
            <a:ext cx="2084869" cy="542799"/>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21506" y="2903735"/>
            <a:ext cx="2103534" cy="1009696"/>
          </a:xfrm>
          <a:prstGeom prst="rect">
            <a:avLst/>
          </a:prstGeom>
        </p:spPr>
      </p:pic>
      <p:pic>
        <p:nvPicPr>
          <p:cNvPr id="21" name="Picture 20"/>
          <p:cNvPicPr>
            <a:picLocks noChangeAspect="1"/>
          </p:cNvPicPr>
          <p:nvPr/>
        </p:nvPicPr>
        <p:blipFill>
          <a:blip r:embed="rId11"/>
          <a:stretch>
            <a:fillRect/>
          </a:stretch>
        </p:blipFill>
        <p:spPr>
          <a:xfrm>
            <a:off x="1704920" y="2111594"/>
            <a:ext cx="1665499" cy="816095"/>
          </a:xfrm>
          <a:prstGeom prst="rect">
            <a:avLst/>
          </a:prstGeom>
        </p:spPr>
      </p:pic>
      <p:pic>
        <p:nvPicPr>
          <p:cNvPr id="7170" name="Picture 2" descr="http://www.jetstar.com/au/en/~/_media/Global/Images/Main/Logo/logo_header.png?bc=Whit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814" y="4036086"/>
            <a:ext cx="2362200" cy="6572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13"/>
          <a:stretch>
            <a:fillRect/>
          </a:stretch>
        </p:blipFill>
        <p:spPr>
          <a:xfrm>
            <a:off x="3735494" y="2099721"/>
            <a:ext cx="887802" cy="883767"/>
          </a:xfrm>
          <a:prstGeom prst="rect">
            <a:avLst/>
          </a:prstGeom>
        </p:spPr>
      </p:pic>
      <p:pic>
        <p:nvPicPr>
          <p:cNvPr id="23" name="Picture 22"/>
          <p:cNvPicPr>
            <a:picLocks noChangeAspect="1"/>
          </p:cNvPicPr>
          <p:nvPr/>
        </p:nvPicPr>
        <p:blipFill>
          <a:blip r:embed="rId14"/>
          <a:stretch>
            <a:fillRect/>
          </a:stretch>
        </p:blipFill>
        <p:spPr>
          <a:xfrm>
            <a:off x="2775735" y="3284156"/>
            <a:ext cx="1117345" cy="1408036"/>
          </a:xfrm>
          <a:prstGeom prst="rect">
            <a:avLst/>
          </a:prstGeom>
        </p:spPr>
      </p:pic>
      <p:pic>
        <p:nvPicPr>
          <p:cNvPr id="24" name="Picture 23"/>
          <p:cNvPicPr>
            <a:picLocks noChangeAspect="1"/>
          </p:cNvPicPr>
          <p:nvPr/>
        </p:nvPicPr>
        <p:blipFill>
          <a:blip r:embed="rId15"/>
          <a:stretch>
            <a:fillRect/>
          </a:stretch>
        </p:blipFill>
        <p:spPr>
          <a:xfrm>
            <a:off x="6519390" y="3129125"/>
            <a:ext cx="2269908" cy="628008"/>
          </a:xfrm>
          <a:prstGeom prst="rect">
            <a:avLst/>
          </a:prstGeom>
        </p:spPr>
      </p:pic>
      <p:pic>
        <p:nvPicPr>
          <p:cNvPr id="25" name="Picture 24"/>
          <p:cNvPicPr>
            <a:picLocks noChangeAspect="1"/>
          </p:cNvPicPr>
          <p:nvPr/>
        </p:nvPicPr>
        <p:blipFill>
          <a:blip r:embed="rId16"/>
          <a:stretch>
            <a:fillRect/>
          </a:stretch>
        </p:blipFill>
        <p:spPr>
          <a:xfrm>
            <a:off x="4926856" y="2109849"/>
            <a:ext cx="2454177" cy="776998"/>
          </a:xfrm>
          <a:prstGeom prst="rect">
            <a:avLst/>
          </a:prstGeom>
        </p:spPr>
      </p:pic>
      <p:pic>
        <p:nvPicPr>
          <p:cNvPr id="7174" name="Picture 6" descr="https://media.licdn.com/media/p/6/005/086/290/15b5c8e.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52019" y="5949465"/>
            <a:ext cx="2736369" cy="82175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www.restoration-partners.com/wp-content/uploads/2015/01/lockheed-martin.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654344" y="5928886"/>
            <a:ext cx="1379138" cy="775765"/>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www.custom.com.au/workingimages/cfp-logo.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519390" y="5146810"/>
            <a:ext cx="2476526" cy="613451"/>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http://www.westrac.com.au/_layouts/images/westrac.internet/westrac.gif"/>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8914" y="6104575"/>
            <a:ext cx="2286000" cy="60007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21"/>
          <a:stretch>
            <a:fillRect/>
          </a:stretch>
        </p:blipFill>
        <p:spPr>
          <a:xfrm>
            <a:off x="4231938" y="3833677"/>
            <a:ext cx="1711011" cy="1007856"/>
          </a:xfrm>
          <a:prstGeom prst="rect">
            <a:avLst/>
          </a:prstGeom>
        </p:spPr>
      </p:pic>
      <p:pic>
        <p:nvPicPr>
          <p:cNvPr id="29" name="Picture 28"/>
          <p:cNvPicPr>
            <a:picLocks noChangeAspect="1"/>
          </p:cNvPicPr>
          <p:nvPr/>
        </p:nvPicPr>
        <p:blipFill>
          <a:blip r:embed="rId22"/>
          <a:stretch>
            <a:fillRect/>
          </a:stretch>
        </p:blipFill>
        <p:spPr>
          <a:xfrm>
            <a:off x="6091029" y="3895555"/>
            <a:ext cx="1415234" cy="964932"/>
          </a:xfrm>
          <a:prstGeom prst="rect">
            <a:avLst/>
          </a:prstGeom>
        </p:spPr>
      </p:pic>
      <p:pic>
        <p:nvPicPr>
          <p:cNvPr id="30" name="Picture 29"/>
          <p:cNvPicPr>
            <a:picLocks noChangeAspect="1"/>
          </p:cNvPicPr>
          <p:nvPr/>
        </p:nvPicPr>
        <p:blipFill>
          <a:blip r:embed="rId23"/>
          <a:stretch>
            <a:fillRect/>
          </a:stretch>
        </p:blipFill>
        <p:spPr>
          <a:xfrm>
            <a:off x="5085416" y="5114140"/>
            <a:ext cx="1005613" cy="678789"/>
          </a:xfrm>
          <a:prstGeom prst="rect">
            <a:avLst/>
          </a:prstGeom>
        </p:spPr>
      </p:pic>
      <p:pic>
        <p:nvPicPr>
          <p:cNvPr id="27" name="Picture 26"/>
          <p:cNvPicPr>
            <a:picLocks noChangeAspect="1"/>
          </p:cNvPicPr>
          <p:nvPr/>
        </p:nvPicPr>
        <p:blipFill rotWithShape="1">
          <a:blip r:embed="rId24"/>
          <a:srcRect r="59671"/>
          <a:stretch/>
        </p:blipFill>
        <p:spPr>
          <a:xfrm>
            <a:off x="85703" y="369845"/>
            <a:ext cx="2997131" cy="963251"/>
          </a:xfrm>
          <a:prstGeom prst="rect">
            <a:avLst/>
          </a:prstGeom>
        </p:spPr>
      </p:pic>
      <p:pic>
        <p:nvPicPr>
          <p:cNvPr id="2050" name="Picture 2" descr="http://c93fea60bb98e121740fc38ff31162a8.s3.amazonaws.com/wp-content/uploads/2013/03/Blackbird-Ventures-FINAL-01.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397619" y="4672654"/>
            <a:ext cx="2566304" cy="1167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5265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l="-21000" r="-2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3605752" y="163791"/>
            <a:ext cx="5538248" cy="1148209"/>
            <a:chOff x="4807669" y="467537"/>
            <a:chExt cx="7384331" cy="1530945"/>
          </a:xfrm>
        </p:grpSpPr>
        <p:sp>
          <p:nvSpPr>
            <p:cNvPr id="5" name="Oval 4"/>
            <p:cNvSpPr/>
            <p:nvPr/>
          </p:nvSpPr>
          <p:spPr>
            <a:xfrm>
              <a:off x="4807669" y="471341"/>
              <a:ext cx="1669830" cy="15271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3677" b="33608"/>
            <a:stretch/>
          </p:blipFill>
          <p:spPr>
            <a:xfrm>
              <a:off x="5572527" y="467537"/>
              <a:ext cx="6619473" cy="1530945"/>
            </a:xfrm>
            <a:prstGeom prst="rect">
              <a:avLst/>
            </a:prstGeom>
          </p:spPr>
        </p:pic>
      </p:grpSp>
      <p:pic>
        <p:nvPicPr>
          <p:cNvPr id="27" name="Picture 26"/>
          <p:cNvPicPr>
            <a:picLocks noChangeAspect="1"/>
          </p:cNvPicPr>
          <p:nvPr/>
        </p:nvPicPr>
        <p:blipFill rotWithShape="1">
          <a:blip r:embed="rId4"/>
          <a:srcRect r="59671"/>
          <a:stretch/>
        </p:blipFill>
        <p:spPr>
          <a:xfrm>
            <a:off x="85703" y="369845"/>
            <a:ext cx="2997131" cy="963251"/>
          </a:xfrm>
          <a:prstGeom prst="rect">
            <a:avLst/>
          </a:prstGeom>
        </p:spPr>
      </p:pic>
      <p:pic>
        <p:nvPicPr>
          <p:cNvPr id="2050" name="Picture 2" descr="http://c93fea60bb98e121740fc38ff31162a8.s3.amazonaws.com/wp-content/uploads/2013/03/Blackbird-Ventures-FINAL-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2834" y="1463095"/>
            <a:ext cx="2566304" cy="11673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0" y="2763166"/>
            <a:ext cx="4470818" cy="3339496"/>
          </a:xfrm>
          <a:prstGeom prst="rect">
            <a:avLst/>
          </a:prstGeom>
        </p:spPr>
      </p:pic>
      <p:pic>
        <p:nvPicPr>
          <p:cNvPr id="9" name="Picture 8"/>
          <p:cNvPicPr>
            <a:picLocks noChangeAspect="1"/>
          </p:cNvPicPr>
          <p:nvPr/>
        </p:nvPicPr>
        <p:blipFill>
          <a:blip r:embed="rId7"/>
          <a:stretch>
            <a:fillRect/>
          </a:stretch>
        </p:blipFill>
        <p:spPr>
          <a:xfrm>
            <a:off x="4668445" y="2761815"/>
            <a:ext cx="4475555" cy="3340847"/>
          </a:xfrm>
          <a:prstGeom prst="rect">
            <a:avLst/>
          </a:prstGeom>
        </p:spPr>
      </p:pic>
    </p:spTree>
    <p:extLst>
      <p:ext uri="{BB962C8B-B14F-4D97-AF65-F5344CB8AC3E}">
        <p14:creationId xmlns:p14="http://schemas.microsoft.com/office/powerpoint/2010/main" val="24107862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l="-21000" r="-2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3605752" y="163791"/>
            <a:ext cx="5538248" cy="1148209"/>
            <a:chOff x="4807669" y="467537"/>
            <a:chExt cx="7384331" cy="1530945"/>
          </a:xfrm>
        </p:grpSpPr>
        <p:sp>
          <p:nvSpPr>
            <p:cNvPr id="5" name="Oval 4"/>
            <p:cNvSpPr/>
            <p:nvPr/>
          </p:nvSpPr>
          <p:spPr>
            <a:xfrm>
              <a:off x="4807669" y="471341"/>
              <a:ext cx="1669830" cy="15271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33677" b="33608"/>
            <a:stretch/>
          </p:blipFill>
          <p:spPr>
            <a:xfrm>
              <a:off x="5572527" y="467537"/>
              <a:ext cx="6619473" cy="1530945"/>
            </a:xfrm>
            <a:prstGeom prst="rect">
              <a:avLst/>
            </a:prstGeom>
          </p:spPr>
        </p:pic>
      </p:grpSp>
      <p:sp>
        <p:nvSpPr>
          <p:cNvPr id="7" name="TextBox 6"/>
          <p:cNvSpPr txBox="1"/>
          <p:nvPr/>
        </p:nvSpPr>
        <p:spPr>
          <a:xfrm>
            <a:off x="179382" y="2199326"/>
            <a:ext cx="6107118" cy="4093428"/>
          </a:xfrm>
          <a:prstGeom prst="rect">
            <a:avLst/>
          </a:prstGeom>
          <a:noFill/>
        </p:spPr>
        <p:txBody>
          <a:bodyPr wrap="square" rtlCol="0">
            <a:spAutoFit/>
          </a:bodyPr>
          <a:lstStyle/>
          <a:p>
            <a:r>
              <a:rPr lang="en-AU" sz="2000" b="1" dirty="0" smtClean="0">
                <a:solidFill>
                  <a:prstClr val="black"/>
                </a:solidFill>
              </a:rPr>
              <a:t>42 </a:t>
            </a:r>
            <a:r>
              <a:rPr lang="en-AU" sz="2000" b="1" dirty="0" smtClean="0">
                <a:solidFill>
                  <a:prstClr val="black"/>
                </a:solidFill>
              </a:rPr>
              <a:t>ME Program School have benefited from;</a:t>
            </a:r>
          </a:p>
          <a:p>
            <a:endParaRPr lang="en-AU" sz="2000" dirty="0" smtClean="0">
              <a:solidFill>
                <a:prstClr val="black"/>
              </a:solidFill>
            </a:endParaRPr>
          </a:p>
          <a:p>
            <a:pPr marL="285750" indent="-285750">
              <a:buFont typeface="Arial" panose="020B0604020202020204" pitchFamily="34" charset="0"/>
              <a:buChar char="•"/>
            </a:pPr>
            <a:r>
              <a:rPr lang="en-AU" sz="2000" dirty="0" smtClean="0">
                <a:solidFill>
                  <a:prstClr val="black"/>
                </a:solidFill>
              </a:rPr>
              <a:t>Over 100 EV3 Lego Robots in Schools. Overall investment in Lego in excess of $200,000 (6 Years)</a:t>
            </a:r>
          </a:p>
          <a:p>
            <a:pPr marL="285750" indent="-285750">
              <a:buFont typeface="Arial" panose="020B0604020202020204" pitchFamily="34" charset="0"/>
              <a:buChar char="•"/>
            </a:pPr>
            <a:r>
              <a:rPr lang="en-AU" sz="2000" dirty="0" smtClean="0">
                <a:solidFill>
                  <a:prstClr val="black"/>
                </a:solidFill>
              </a:rPr>
              <a:t>$40,000 for STEM equipment </a:t>
            </a:r>
            <a:endParaRPr lang="en-AU" sz="2000" dirty="0" smtClean="0">
              <a:solidFill>
                <a:prstClr val="black"/>
              </a:solidFill>
            </a:endParaRPr>
          </a:p>
          <a:p>
            <a:pPr marL="285750" indent="-285750">
              <a:buFont typeface="Arial" panose="020B0604020202020204" pitchFamily="34" charset="0"/>
              <a:buChar char="•"/>
            </a:pPr>
            <a:r>
              <a:rPr lang="en-AU" sz="2000" dirty="0" smtClean="0">
                <a:solidFill>
                  <a:prstClr val="black"/>
                </a:solidFill>
              </a:rPr>
              <a:t>22 </a:t>
            </a:r>
            <a:r>
              <a:rPr lang="en-AU" sz="2000" dirty="0" smtClean="0">
                <a:solidFill>
                  <a:prstClr val="black"/>
                </a:solidFill>
              </a:rPr>
              <a:t>new 3D Printers. </a:t>
            </a:r>
            <a:r>
              <a:rPr lang="en-AU" sz="2000" dirty="0" smtClean="0">
                <a:solidFill>
                  <a:prstClr val="black"/>
                </a:solidFill>
              </a:rPr>
              <a:t>$</a:t>
            </a:r>
            <a:r>
              <a:rPr lang="en-AU" sz="2000" dirty="0">
                <a:solidFill>
                  <a:prstClr val="black"/>
                </a:solidFill>
              </a:rPr>
              <a:t>30,000 in iSTEM start-up and maintenance grants</a:t>
            </a:r>
          </a:p>
          <a:p>
            <a:pPr marL="285750" indent="-285750">
              <a:buFont typeface="Arial" panose="020B0604020202020204" pitchFamily="34" charset="0"/>
              <a:buChar char="•"/>
            </a:pPr>
            <a:r>
              <a:rPr lang="en-AU" sz="2000" dirty="0" smtClean="0">
                <a:solidFill>
                  <a:prstClr val="black"/>
                </a:solidFill>
              </a:rPr>
              <a:t>$27,000 to support schools to compete in the Hunter Valley Electric Vehicle Festival</a:t>
            </a:r>
            <a:endParaRPr lang="en-AU" sz="2000" dirty="0">
              <a:solidFill>
                <a:prstClr val="black"/>
              </a:solidFill>
            </a:endParaRPr>
          </a:p>
          <a:p>
            <a:pPr marL="285750" indent="-285750">
              <a:buFont typeface="Arial" panose="020B0604020202020204" pitchFamily="34" charset="0"/>
              <a:buChar char="•"/>
            </a:pPr>
            <a:r>
              <a:rPr lang="en-AU" sz="2000" dirty="0" smtClean="0">
                <a:solidFill>
                  <a:prstClr val="black"/>
                </a:solidFill>
              </a:rPr>
              <a:t>$15,000 for QUBERIDER Design for Space Program</a:t>
            </a:r>
          </a:p>
          <a:p>
            <a:pPr marL="285750" indent="-285750">
              <a:buFont typeface="Arial" panose="020B0604020202020204" pitchFamily="34" charset="0"/>
              <a:buChar char="•"/>
            </a:pPr>
            <a:r>
              <a:rPr lang="en-AU" sz="2000" dirty="0" smtClean="0">
                <a:solidFill>
                  <a:prstClr val="black"/>
                </a:solidFill>
              </a:rPr>
              <a:t>$15,000 for F1 in Schools Program</a:t>
            </a:r>
          </a:p>
          <a:p>
            <a:pPr marL="285750" indent="-285750">
              <a:buFont typeface="Arial" panose="020B0604020202020204" pitchFamily="34" charset="0"/>
              <a:buChar char="•"/>
            </a:pPr>
            <a:r>
              <a:rPr lang="en-AU" sz="2000" dirty="0" smtClean="0">
                <a:solidFill>
                  <a:prstClr val="black"/>
                </a:solidFill>
              </a:rPr>
              <a:t>$10,000 for STELR science kits for schools</a:t>
            </a:r>
          </a:p>
          <a:p>
            <a:pPr marL="285750" indent="-285750">
              <a:buFont typeface="Arial" panose="020B0604020202020204" pitchFamily="34" charset="0"/>
              <a:buChar char="•"/>
            </a:pPr>
            <a:r>
              <a:rPr lang="en-AU" sz="2000" dirty="0" smtClean="0">
                <a:solidFill>
                  <a:prstClr val="black"/>
                </a:solidFill>
              </a:rPr>
              <a:t>$6,500 for Cert III Remote Piloting Course</a:t>
            </a:r>
          </a:p>
        </p:txBody>
      </p:sp>
      <p:sp>
        <p:nvSpPr>
          <p:cNvPr id="8" name="Title 1"/>
          <p:cNvSpPr txBox="1">
            <a:spLocks/>
          </p:cNvSpPr>
          <p:nvPr/>
        </p:nvSpPr>
        <p:spPr>
          <a:xfrm>
            <a:off x="2705101" y="1455912"/>
            <a:ext cx="6438900" cy="886593"/>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AU" sz="3300" b="1" dirty="0" smtClean="0">
                <a:solidFill>
                  <a:prstClr val="black"/>
                </a:solidFill>
              </a:rPr>
              <a:t>ME PROGRAM STEM GRANTS</a:t>
            </a:r>
            <a:endParaRPr lang="en-AU" sz="3300" b="1" dirty="0">
              <a:solidFill>
                <a:prstClr val="black"/>
              </a:solidFill>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9456" y="6065799"/>
            <a:ext cx="2057400" cy="495300"/>
          </a:xfrm>
          <a:prstGeom prst="rect">
            <a:avLst/>
          </a:prstGeom>
        </p:spPr>
      </p:pic>
      <p:pic>
        <p:nvPicPr>
          <p:cNvPr id="10" name="Picture 9"/>
          <p:cNvPicPr>
            <a:picLocks noChangeAspect="1"/>
          </p:cNvPicPr>
          <p:nvPr/>
        </p:nvPicPr>
        <p:blipFill>
          <a:blip r:embed="rId6"/>
          <a:stretch>
            <a:fillRect/>
          </a:stretch>
        </p:blipFill>
        <p:spPr>
          <a:xfrm rot="21420158">
            <a:off x="6091574" y="2272969"/>
            <a:ext cx="2990369" cy="3705543"/>
          </a:xfrm>
          <a:prstGeom prst="rect">
            <a:avLst/>
          </a:prstGeom>
        </p:spPr>
      </p:pic>
      <p:pic>
        <p:nvPicPr>
          <p:cNvPr id="12" name="Picture 11"/>
          <p:cNvPicPr>
            <a:picLocks noChangeAspect="1"/>
          </p:cNvPicPr>
          <p:nvPr/>
        </p:nvPicPr>
        <p:blipFill rotWithShape="1">
          <a:blip r:embed="rId7"/>
          <a:srcRect r="59671"/>
          <a:stretch/>
        </p:blipFill>
        <p:spPr>
          <a:xfrm>
            <a:off x="85703" y="369845"/>
            <a:ext cx="2997131" cy="963251"/>
          </a:xfrm>
          <a:prstGeom prst="rect">
            <a:avLst/>
          </a:prstGeom>
        </p:spPr>
      </p:pic>
    </p:spTree>
    <p:extLst>
      <p:ext uri="{BB962C8B-B14F-4D97-AF65-F5344CB8AC3E}">
        <p14:creationId xmlns:p14="http://schemas.microsoft.com/office/powerpoint/2010/main" val="4245446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l="-21000" r="-2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3605752" y="163791"/>
            <a:ext cx="5538248" cy="1148209"/>
            <a:chOff x="4807669" y="467537"/>
            <a:chExt cx="7384331" cy="1530945"/>
          </a:xfrm>
        </p:grpSpPr>
        <p:sp>
          <p:nvSpPr>
            <p:cNvPr id="5" name="Oval 4"/>
            <p:cNvSpPr/>
            <p:nvPr/>
          </p:nvSpPr>
          <p:spPr>
            <a:xfrm>
              <a:off x="4807669" y="471341"/>
              <a:ext cx="1669830" cy="15271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3677" b="33608"/>
            <a:stretch/>
          </p:blipFill>
          <p:spPr>
            <a:xfrm>
              <a:off x="5572527" y="467537"/>
              <a:ext cx="6619473" cy="1530945"/>
            </a:xfrm>
            <a:prstGeom prst="rect">
              <a:avLst/>
            </a:prstGeom>
          </p:spPr>
        </p:pic>
      </p:grpSp>
      <p:sp>
        <p:nvSpPr>
          <p:cNvPr id="7" name="TextBox 6"/>
          <p:cNvSpPr txBox="1"/>
          <p:nvPr/>
        </p:nvSpPr>
        <p:spPr>
          <a:xfrm>
            <a:off x="188843" y="4639057"/>
            <a:ext cx="8746435" cy="2246769"/>
          </a:xfrm>
          <a:prstGeom prst="rect">
            <a:avLst/>
          </a:prstGeom>
          <a:noFill/>
        </p:spPr>
        <p:txBody>
          <a:bodyPr wrap="square" rtlCol="0">
            <a:spAutoFit/>
          </a:bodyPr>
          <a:lstStyle/>
          <a:p>
            <a:pPr algn="ctr"/>
            <a:r>
              <a:rPr lang="en-AU" sz="2000" b="1" dirty="0">
                <a:solidFill>
                  <a:prstClr val="black"/>
                </a:solidFill>
              </a:rPr>
              <a:t>An opportunity for Hunter Region students to train for the Jobs of Tomorrow through a Vocational Education and Training pathway</a:t>
            </a:r>
            <a:r>
              <a:rPr lang="en-AU" sz="2000" b="1" dirty="0" smtClean="0">
                <a:solidFill>
                  <a:prstClr val="black"/>
                </a:solidFill>
              </a:rPr>
              <a:t>.</a:t>
            </a:r>
          </a:p>
          <a:p>
            <a:pPr algn="ctr"/>
            <a:r>
              <a:rPr lang="en-AU" sz="2000" dirty="0">
                <a:solidFill>
                  <a:prstClr val="black"/>
                </a:solidFill>
              </a:rPr>
              <a:t>Rick Evans | Industry Training Advisor | </a:t>
            </a:r>
          </a:p>
          <a:p>
            <a:pPr algn="ctr"/>
            <a:r>
              <a:rPr lang="en-AU" sz="2000" dirty="0">
                <a:solidFill>
                  <a:prstClr val="black"/>
                </a:solidFill>
              </a:rPr>
              <a:t>Training Services NSW -  Department of Industry </a:t>
            </a:r>
          </a:p>
          <a:p>
            <a:pPr marL="800100" lvl="1" indent="-342900">
              <a:buFont typeface="Arial" panose="020B0604020202020204" pitchFamily="34" charset="0"/>
              <a:buChar char="•"/>
            </a:pPr>
            <a:endParaRPr lang="en-US" sz="2000" b="1" dirty="0" smtClean="0">
              <a:solidFill>
                <a:prstClr val="black"/>
              </a:solidFill>
            </a:endParaRPr>
          </a:p>
          <a:p>
            <a:pPr marL="342900" indent="-342900">
              <a:buFont typeface="Arial" panose="020B0604020202020204" pitchFamily="34" charset="0"/>
              <a:buChar char="•"/>
            </a:pPr>
            <a:endParaRPr lang="en-US" sz="2000" b="1" dirty="0">
              <a:solidFill>
                <a:prstClr val="black"/>
              </a:solidFill>
            </a:endParaRPr>
          </a:p>
          <a:p>
            <a:endParaRPr lang="en-US" sz="2000" dirty="0" smtClean="0">
              <a:solidFill>
                <a:prstClr val="black"/>
              </a:solidFill>
            </a:endParaRPr>
          </a:p>
        </p:txBody>
      </p:sp>
      <p:sp>
        <p:nvSpPr>
          <p:cNvPr id="8" name="Title 1"/>
          <p:cNvSpPr txBox="1">
            <a:spLocks/>
          </p:cNvSpPr>
          <p:nvPr/>
        </p:nvSpPr>
        <p:spPr>
          <a:xfrm>
            <a:off x="785191" y="1455912"/>
            <a:ext cx="8358810" cy="886593"/>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AU" sz="3600" b="1" dirty="0" smtClean="0">
                <a:solidFill>
                  <a:prstClr val="black"/>
                </a:solidFill>
              </a:rPr>
              <a:t>ME STEM-SHIP PROGRAM</a:t>
            </a:r>
            <a:endParaRPr lang="en-AU" sz="3600" b="1" dirty="0">
              <a:solidFill>
                <a:prstClr val="black"/>
              </a:solidFill>
            </a:endParaRPr>
          </a:p>
        </p:txBody>
      </p:sp>
      <p:pic>
        <p:nvPicPr>
          <p:cNvPr id="2" name="Picture 1"/>
          <p:cNvPicPr>
            <a:picLocks noChangeAspect="1"/>
          </p:cNvPicPr>
          <p:nvPr/>
        </p:nvPicPr>
        <p:blipFill>
          <a:blip r:embed="rId4"/>
          <a:stretch>
            <a:fillRect/>
          </a:stretch>
        </p:blipFill>
        <p:spPr>
          <a:xfrm>
            <a:off x="0" y="1985177"/>
            <a:ext cx="9034669" cy="2530305"/>
          </a:xfrm>
          <a:prstGeom prst="rect">
            <a:avLst/>
          </a:prstGeom>
        </p:spPr>
      </p:pic>
      <p:pic>
        <p:nvPicPr>
          <p:cNvPr id="3" name="Picture 2"/>
          <p:cNvPicPr>
            <a:picLocks noChangeAspect="1"/>
          </p:cNvPicPr>
          <p:nvPr/>
        </p:nvPicPr>
        <p:blipFill>
          <a:blip r:embed="rId5"/>
          <a:stretch>
            <a:fillRect/>
          </a:stretch>
        </p:blipFill>
        <p:spPr>
          <a:xfrm>
            <a:off x="276419" y="6030933"/>
            <a:ext cx="2243522" cy="755970"/>
          </a:xfrm>
          <a:prstGeom prst="rect">
            <a:avLst/>
          </a:prstGeom>
        </p:spPr>
      </p:pic>
      <p:pic>
        <p:nvPicPr>
          <p:cNvPr id="9" name="Picture 8"/>
          <p:cNvPicPr>
            <a:picLocks noChangeAspect="1"/>
          </p:cNvPicPr>
          <p:nvPr/>
        </p:nvPicPr>
        <p:blipFill>
          <a:blip r:embed="rId6"/>
          <a:stretch>
            <a:fillRect/>
          </a:stretch>
        </p:blipFill>
        <p:spPr>
          <a:xfrm>
            <a:off x="7220406" y="5948630"/>
            <a:ext cx="944962" cy="920576"/>
          </a:xfrm>
          <a:prstGeom prst="rect">
            <a:avLst/>
          </a:prstGeom>
        </p:spPr>
      </p:pic>
      <p:pic>
        <p:nvPicPr>
          <p:cNvPr id="10" name="Picture 9"/>
          <p:cNvPicPr>
            <a:picLocks noChangeAspect="1"/>
          </p:cNvPicPr>
          <p:nvPr/>
        </p:nvPicPr>
        <p:blipFill rotWithShape="1">
          <a:blip r:embed="rId7"/>
          <a:srcRect r="59671"/>
          <a:stretch/>
        </p:blipFill>
        <p:spPr>
          <a:xfrm>
            <a:off x="85703" y="369845"/>
            <a:ext cx="2997131" cy="963251"/>
          </a:xfrm>
          <a:prstGeom prst="rect">
            <a:avLst/>
          </a:prstGeom>
        </p:spPr>
      </p:pic>
    </p:spTree>
    <p:extLst>
      <p:ext uri="{BB962C8B-B14F-4D97-AF65-F5344CB8AC3E}">
        <p14:creationId xmlns:p14="http://schemas.microsoft.com/office/powerpoint/2010/main" val="1371663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l="-21000" r="-2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3605752" y="163791"/>
            <a:ext cx="5538248" cy="1148209"/>
            <a:chOff x="4807669" y="467537"/>
            <a:chExt cx="7384331" cy="1530945"/>
          </a:xfrm>
        </p:grpSpPr>
        <p:sp>
          <p:nvSpPr>
            <p:cNvPr id="5" name="Oval 4"/>
            <p:cNvSpPr/>
            <p:nvPr/>
          </p:nvSpPr>
          <p:spPr>
            <a:xfrm>
              <a:off x="4807669" y="471341"/>
              <a:ext cx="1669830" cy="15271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33677" b="33608"/>
            <a:stretch/>
          </p:blipFill>
          <p:spPr>
            <a:xfrm>
              <a:off x="5572527" y="467537"/>
              <a:ext cx="6619473" cy="1530945"/>
            </a:xfrm>
            <a:prstGeom prst="rect">
              <a:avLst/>
            </a:prstGeom>
          </p:spPr>
        </p:pic>
      </p:grpSp>
      <p:sp>
        <p:nvSpPr>
          <p:cNvPr id="8" name="Title 1"/>
          <p:cNvSpPr txBox="1">
            <a:spLocks/>
          </p:cNvSpPr>
          <p:nvPr/>
        </p:nvSpPr>
        <p:spPr>
          <a:xfrm>
            <a:off x="2336801" y="1455912"/>
            <a:ext cx="6807200" cy="886593"/>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AU" sz="3300" b="1" dirty="0" smtClean="0">
                <a:solidFill>
                  <a:prstClr val="black"/>
                </a:solidFill>
              </a:rPr>
              <a:t>INCREASES IN STEM ENROLEMENT</a:t>
            </a:r>
            <a:endParaRPr lang="en-AU" sz="3300" b="1" dirty="0">
              <a:solidFill>
                <a:prstClr val="black"/>
              </a:solidFill>
            </a:endParaRPr>
          </a:p>
        </p:txBody>
      </p:sp>
      <p:pic>
        <p:nvPicPr>
          <p:cNvPr id="2" name="Picture 1"/>
          <p:cNvPicPr>
            <a:picLocks noChangeAspect="1"/>
          </p:cNvPicPr>
          <p:nvPr/>
        </p:nvPicPr>
        <p:blipFill>
          <a:blip r:embed="rId5"/>
          <a:stretch>
            <a:fillRect/>
          </a:stretch>
        </p:blipFill>
        <p:spPr>
          <a:xfrm>
            <a:off x="1238498" y="1992755"/>
            <a:ext cx="6705851" cy="4623945"/>
          </a:xfrm>
          <a:prstGeom prst="rect">
            <a:avLst/>
          </a:prstGeom>
        </p:spPr>
      </p:pic>
      <p:pic>
        <p:nvPicPr>
          <p:cNvPr id="9" name="Picture 8"/>
          <p:cNvPicPr>
            <a:picLocks noChangeAspect="1"/>
          </p:cNvPicPr>
          <p:nvPr/>
        </p:nvPicPr>
        <p:blipFill rotWithShape="1">
          <a:blip r:embed="rId6"/>
          <a:srcRect r="59671"/>
          <a:stretch/>
        </p:blipFill>
        <p:spPr>
          <a:xfrm>
            <a:off x="85703" y="369845"/>
            <a:ext cx="2997131" cy="963251"/>
          </a:xfrm>
          <a:prstGeom prst="rect">
            <a:avLst/>
          </a:prstGeom>
        </p:spPr>
      </p:pic>
    </p:spTree>
    <p:extLst>
      <p:ext uri="{BB962C8B-B14F-4D97-AF65-F5344CB8AC3E}">
        <p14:creationId xmlns:p14="http://schemas.microsoft.com/office/powerpoint/2010/main" val="25454208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l="-21000" r="-2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3605752" y="163791"/>
            <a:ext cx="5538248" cy="1148209"/>
            <a:chOff x="4807669" y="467537"/>
            <a:chExt cx="7384331" cy="1530945"/>
          </a:xfrm>
        </p:grpSpPr>
        <p:sp>
          <p:nvSpPr>
            <p:cNvPr id="5" name="Oval 4"/>
            <p:cNvSpPr/>
            <p:nvPr/>
          </p:nvSpPr>
          <p:spPr>
            <a:xfrm>
              <a:off x="4807669" y="471341"/>
              <a:ext cx="1669830" cy="15271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33677" b="33608"/>
            <a:stretch/>
          </p:blipFill>
          <p:spPr>
            <a:xfrm>
              <a:off x="5572527" y="467537"/>
              <a:ext cx="6619473" cy="1530945"/>
            </a:xfrm>
            <a:prstGeom prst="rect">
              <a:avLst/>
            </a:prstGeom>
          </p:spPr>
        </p:pic>
      </p:grpSp>
      <p:sp>
        <p:nvSpPr>
          <p:cNvPr id="8" name="Title 1"/>
          <p:cNvSpPr txBox="1">
            <a:spLocks/>
          </p:cNvSpPr>
          <p:nvPr/>
        </p:nvSpPr>
        <p:spPr>
          <a:xfrm>
            <a:off x="3692919" y="1455912"/>
            <a:ext cx="5451081" cy="886593"/>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AU" sz="3300" b="1" dirty="0" smtClean="0">
                <a:solidFill>
                  <a:prstClr val="black"/>
                </a:solidFill>
              </a:rPr>
              <a:t>STEM TOOLKIT &amp; WEBSITE</a:t>
            </a:r>
            <a:endParaRPr lang="en-AU" sz="3300" b="1" dirty="0">
              <a:solidFill>
                <a:prstClr val="black"/>
              </a:solidFill>
            </a:endParaRPr>
          </a:p>
        </p:txBody>
      </p:sp>
      <p:pic>
        <p:nvPicPr>
          <p:cNvPr id="3" name="Picture 2"/>
          <p:cNvPicPr>
            <a:picLocks noChangeAspect="1"/>
          </p:cNvPicPr>
          <p:nvPr/>
        </p:nvPicPr>
        <p:blipFill>
          <a:blip r:embed="rId5"/>
          <a:stretch>
            <a:fillRect/>
          </a:stretch>
        </p:blipFill>
        <p:spPr>
          <a:xfrm>
            <a:off x="233944" y="2066460"/>
            <a:ext cx="8910056" cy="4054707"/>
          </a:xfrm>
          <a:prstGeom prst="rect">
            <a:avLst/>
          </a:prstGeom>
        </p:spPr>
      </p:pic>
      <p:sp>
        <p:nvSpPr>
          <p:cNvPr id="9" name="TextBox 8"/>
          <p:cNvSpPr txBox="1"/>
          <p:nvPr/>
        </p:nvSpPr>
        <p:spPr>
          <a:xfrm>
            <a:off x="233944" y="6121167"/>
            <a:ext cx="8910056" cy="923330"/>
          </a:xfrm>
          <a:prstGeom prst="rect">
            <a:avLst/>
          </a:prstGeom>
          <a:noFill/>
        </p:spPr>
        <p:txBody>
          <a:bodyPr wrap="square" rtlCol="0">
            <a:spAutoFit/>
          </a:bodyPr>
          <a:lstStyle/>
          <a:p>
            <a:pPr algn="ctr"/>
            <a:r>
              <a:rPr lang="en-US" dirty="0" smtClean="0">
                <a:solidFill>
                  <a:prstClr val="black"/>
                </a:solidFill>
              </a:rPr>
              <a:t>Website:  </a:t>
            </a:r>
            <a:r>
              <a:rPr lang="en-US" dirty="0" smtClean="0">
                <a:solidFill>
                  <a:prstClr val="black"/>
                </a:solidFill>
                <a:hlinkClick r:id="rId6"/>
              </a:rPr>
              <a:t>www.meprogram.com.au</a:t>
            </a:r>
            <a:endParaRPr lang="en-US" dirty="0" smtClean="0">
              <a:solidFill>
                <a:prstClr val="black"/>
              </a:solidFill>
            </a:endParaRPr>
          </a:p>
          <a:p>
            <a:pPr algn="ctr"/>
            <a:r>
              <a:rPr lang="en-US" dirty="0">
                <a:solidFill>
                  <a:prstClr val="black"/>
                </a:solidFill>
              </a:rPr>
              <a:t>Facebook: </a:t>
            </a:r>
            <a:r>
              <a:rPr lang="en-US" dirty="0">
                <a:solidFill>
                  <a:prstClr val="black"/>
                </a:solidFill>
                <a:hlinkClick r:id="rId7"/>
              </a:rPr>
              <a:t>https://</a:t>
            </a:r>
            <a:r>
              <a:rPr lang="en-US" dirty="0" smtClean="0">
                <a:solidFill>
                  <a:prstClr val="black"/>
                </a:solidFill>
                <a:hlinkClick r:id="rId7"/>
              </a:rPr>
              <a:t>www.facebook.com/MEprogram</a:t>
            </a:r>
            <a:endParaRPr lang="en-US" dirty="0" smtClean="0">
              <a:solidFill>
                <a:prstClr val="black"/>
              </a:solidFill>
            </a:endParaRPr>
          </a:p>
          <a:p>
            <a:r>
              <a:rPr lang="en-US" dirty="0" smtClean="0">
                <a:solidFill>
                  <a:prstClr val="black"/>
                </a:solidFill>
              </a:rPr>
              <a:t> </a:t>
            </a:r>
            <a:endParaRPr lang="en-AU" dirty="0">
              <a:solidFill>
                <a:prstClr val="black"/>
              </a:solidFill>
            </a:endParaRPr>
          </a:p>
        </p:txBody>
      </p:sp>
      <p:pic>
        <p:nvPicPr>
          <p:cNvPr id="10" name="Picture 9"/>
          <p:cNvPicPr>
            <a:picLocks noChangeAspect="1"/>
          </p:cNvPicPr>
          <p:nvPr/>
        </p:nvPicPr>
        <p:blipFill rotWithShape="1">
          <a:blip r:embed="rId8"/>
          <a:srcRect r="59671"/>
          <a:stretch/>
        </p:blipFill>
        <p:spPr>
          <a:xfrm>
            <a:off x="85703" y="369845"/>
            <a:ext cx="2997131" cy="963251"/>
          </a:xfrm>
          <a:prstGeom prst="rect">
            <a:avLst/>
          </a:prstGeom>
        </p:spPr>
      </p:pic>
    </p:spTree>
    <p:extLst>
      <p:ext uri="{BB962C8B-B14F-4D97-AF65-F5344CB8AC3E}">
        <p14:creationId xmlns:p14="http://schemas.microsoft.com/office/powerpoint/2010/main" val="22151392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35000"/>
            <a:lum/>
          </a:blip>
          <a:srcRect/>
          <a:stretch>
            <a:fillRect l="-21000" r="-2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3605752" y="163791"/>
            <a:ext cx="5538248" cy="1148209"/>
            <a:chOff x="4807669" y="467537"/>
            <a:chExt cx="7384331" cy="1530945"/>
          </a:xfrm>
        </p:grpSpPr>
        <p:sp>
          <p:nvSpPr>
            <p:cNvPr id="5" name="Oval 4"/>
            <p:cNvSpPr/>
            <p:nvPr/>
          </p:nvSpPr>
          <p:spPr>
            <a:xfrm>
              <a:off x="4807669" y="471341"/>
              <a:ext cx="1669830" cy="15271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t="33677" b="33608"/>
            <a:stretch/>
          </p:blipFill>
          <p:spPr>
            <a:xfrm>
              <a:off x="5572527" y="467537"/>
              <a:ext cx="6619473" cy="1530945"/>
            </a:xfrm>
            <a:prstGeom prst="rect">
              <a:avLst/>
            </a:prstGeom>
          </p:spPr>
        </p:pic>
      </p:grpSp>
      <p:sp>
        <p:nvSpPr>
          <p:cNvPr id="7" name="TextBox 6"/>
          <p:cNvSpPr txBox="1"/>
          <p:nvPr/>
        </p:nvSpPr>
        <p:spPr>
          <a:xfrm>
            <a:off x="85703" y="1770863"/>
            <a:ext cx="5982547" cy="5109091"/>
          </a:xfrm>
          <a:prstGeom prst="rect">
            <a:avLst/>
          </a:prstGeom>
          <a:noFill/>
        </p:spPr>
        <p:txBody>
          <a:bodyPr wrap="square" rtlCol="0">
            <a:spAutoFit/>
          </a:bodyPr>
          <a:lstStyle/>
          <a:p>
            <a:r>
              <a:rPr lang="en-US" sz="2400" b="1" i="1" dirty="0">
                <a:solidFill>
                  <a:prstClr val="black"/>
                </a:solidFill>
              </a:rPr>
              <a:t>2016 ME </a:t>
            </a:r>
            <a:r>
              <a:rPr lang="en-US" sz="2400" b="1" i="1" dirty="0" smtClean="0">
                <a:solidFill>
                  <a:prstClr val="black"/>
                </a:solidFill>
              </a:rPr>
              <a:t>PROGRAM</a:t>
            </a:r>
          </a:p>
          <a:p>
            <a:endParaRPr lang="en-AU" sz="2000" dirty="0" smtClean="0">
              <a:solidFill>
                <a:prstClr val="black"/>
              </a:solidFill>
            </a:endParaRPr>
          </a:p>
          <a:p>
            <a:pPr marL="214313" indent="-214313">
              <a:buFont typeface="Arial" pitchFamily="34" charset="0"/>
              <a:buChar char="•"/>
            </a:pPr>
            <a:r>
              <a:rPr lang="en-AU" sz="2400" dirty="0" smtClean="0">
                <a:solidFill>
                  <a:prstClr val="black"/>
                </a:solidFill>
              </a:rPr>
              <a:t>STEM Skilling Program</a:t>
            </a:r>
            <a:endParaRPr lang="en-AU" sz="2400" dirty="0">
              <a:solidFill>
                <a:prstClr val="black"/>
              </a:solidFill>
            </a:endParaRPr>
          </a:p>
          <a:p>
            <a:pPr marL="214313" indent="-214313">
              <a:buFont typeface="Arial" pitchFamily="34" charset="0"/>
              <a:buChar char="•"/>
            </a:pPr>
            <a:endParaRPr lang="en-AU" sz="2400" dirty="0">
              <a:solidFill>
                <a:prstClr val="black"/>
              </a:solidFill>
            </a:endParaRPr>
          </a:p>
          <a:p>
            <a:pPr marL="214313" indent="-214313">
              <a:buFont typeface="Arial" pitchFamily="34" charset="0"/>
              <a:buChar char="•"/>
            </a:pPr>
            <a:r>
              <a:rPr lang="en-AU" sz="2400" dirty="0" smtClean="0">
                <a:solidFill>
                  <a:prstClr val="black"/>
                </a:solidFill>
              </a:rPr>
              <a:t>Targeted at secondary High School Students</a:t>
            </a:r>
          </a:p>
          <a:p>
            <a:pPr marL="214313" indent="-214313">
              <a:buFont typeface="Arial" pitchFamily="34" charset="0"/>
              <a:buChar char="•"/>
            </a:pPr>
            <a:endParaRPr lang="en-AU" sz="2400" dirty="0">
              <a:solidFill>
                <a:prstClr val="black"/>
              </a:solidFill>
            </a:endParaRPr>
          </a:p>
          <a:p>
            <a:pPr marL="214313" indent="-214313">
              <a:buFont typeface="Arial" pitchFamily="34" charset="0"/>
              <a:buChar char="•"/>
            </a:pPr>
            <a:r>
              <a:rPr lang="en-AU" sz="2400" dirty="0" smtClean="0">
                <a:solidFill>
                  <a:prstClr val="black"/>
                </a:solidFill>
              </a:rPr>
              <a:t>Help Build Careers in STEM</a:t>
            </a:r>
            <a:endParaRPr lang="en-AU" sz="2400" dirty="0">
              <a:solidFill>
                <a:prstClr val="black"/>
              </a:solidFill>
            </a:endParaRPr>
          </a:p>
          <a:p>
            <a:pPr marL="214313" indent="-214313">
              <a:buFont typeface="Arial" pitchFamily="34" charset="0"/>
              <a:buChar char="•"/>
            </a:pPr>
            <a:endParaRPr lang="en-AU" sz="2400" dirty="0">
              <a:solidFill>
                <a:prstClr val="black"/>
              </a:solidFill>
            </a:endParaRPr>
          </a:p>
          <a:p>
            <a:pPr marL="214313" indent="-214313">
              <a:buFont typeface="Arial" pitchFamily="34" charset="0"/>
              <a:buChar char="•"/>
            </a:pPr>
            <a:r>
              <a:rPr lang="en-AU" sz="2400" dirty="0">
                <a:solidFill>
                  <a:prstClr val="black"/>
                </a:solidFill>
              </a:rPr>
              <a:t>S</a:t>
            </a:r>
            <a:r>
              <a:rPr lang="en-AU" sz="2400" dirty="0" smtClean="0">
                <a:solidFill>
                  <a:prstClr val="black"/>
                </a:solidFill>
              </a:rPr>
              <a:t>tudents </a:t>
            </a:r>
            <a:r>
              <a:rPr lang="en-AU" sz="2400" dirty="0">
                <a:solidFill>
                  <a:prstClr val="black"/>
                </a:solidFill>
              </a:rPr>
              <a:t>to discover the joy and the purpose of </a:t>
            </a:r>
            <a:r>
              <a:rPr lang="en-AU" sz="2400" dirty="0" smtClean="0">
                <a:solidFill>
                  <a:prstClr val="black"/>
                </a:solidFill>
              </a:rPr>
              <a:t>STEM subjects</a:t>
            </a:r>
          </a:p>
          <a:p>
            <a:pPr marL="214313" indent="-214313">
              <a:buFont typeface="Arial" pitchFamily="34" charset="0"/>
              <a:buChar char="•"/>
            </a:pPr>
            <a:endParaRPr lang="en-AU" sz="2400" dirty="0">
              <a:solidFill>
                <a:prstClr val="black"/>
              </a:solidFill>
            </a:endParaRPr>
          </a:p>
          <a:p>
            <a:pPr marL="214313" indent="-214313">
              <a:buFont typeface="Arial" pitchFamily="34" charset="0"/>
              <a:buChar char="•"/>
            </a:pPr>
            <a:r>
              <a:rPr lang="en-AU" sz="2400" dirty="0" smtClean="0">
                <a:solidFill>
                  <a:prstClr val="black"/>
                </a:solidFill>
              </a:rPr>
              <a:t> </a:t>
            </a:r>
            <a:r>
              <a:rPr lang="en-AU" sz="2400" dirty="0">
                <a:solidFill>
                  <a:prstClr val="black"/>
                </a:solidFill>
              </a:rPr>
              <a:t>C</a:t>
            </a:r>
            <a:r>
              <a:rPr lang="en-AU" sz="2400" dirty="0" smtClean="0">
                <a:solidFill>
                  <a:prstClr val="black"/>
                </a:solidFill>
              </a:rPr>
              <a:t>ontextualising experiences that are relevant and real world in nature</a:t>
            </a:r>
          </a:p>
          <a:p>
            <a:pPr marL="214313" indent="-214313">
              <a:buFont typeface="Arial" pitchFamily="34" charset="0"/>
              <a:buChar char="•"/>
            </a:pPr>
            <a:endParaRPr lang="en-AU" b="1" dirty="0" smtClean="0">
              <a:solidFill>
                <a:prstClr val="black"/>
              </a:solidFill>
            </a:endParaRPr>
          </a:p>
        </p:txBody>
      </p:sp>
      <p:sp>
        <p:nvSpPr>
          <p:cNvPr id="8" name="Title 1"/>
          <p:cNvSpPr txBox="1">
            <a:spLocks/>
          </p:cNvSpPr>
          <p:nvPr/>
        </p:nvSpPr>
        <p:spPr>
          <a:xfrm>
            <a:off x="2453268" y="1433846"/>
            <a:ext cx="6445405" cy="886593"/>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AU" sz="3300" b="1" dirty="0" smtClean="0">
                <a:solidFill>
                  <a:prstClr val="black"/>
                </a:solidFill>
              </a:rPr>
              <a:t>RDA – HUNTER’S ME PROGRAM</a:t>
            </a:r>
            <a:endParaRPr lang="en-AU" sz="3300" b="1" dirty="0">
              <a:solidFill>
                <a:prstClr val="black"/>
              </a:solidFill>
            </a:endParaRPr>
          </a:p>
        </p:txBody>
      </p:sp>
      <p:pic>
        <p:nvPicPr>
          <p:cNvPr id="9" name="ME Program Intr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16085" b="16930"/>
          <a:stretch/>
        </p:blipFill>
        <p:spPr>
          <a:xfrm>
            <a:off x="6068251" y="2155424"/>
            <a:ext cx="2981445" cy="1497858"/>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68251" y="3854781"/>
            <a:ext cx="2956732" cy="2890492"/>
          </a:xfrm>
          <a:prstGeom prst="rect">
            <a:avLst/>
          </a:prstGeom>
        </p:spPr>
      </p:pic>
      <p:pic>
        <p:nvPicPr>
          <p:cNvPr id="2" name="Picture 1"/>
          <p:cNvPicPr>
            <a:picLocks noChangeAspect="1"/>
          </p:cNvPicPr>
          <p:nvPr/>
        </p:nvPicPr>
        <p:blipFill rotWithShape="1">
          <a:blip r:embed="rId9"/>
          <a:srcRect r="59671"/>
          <a:stretch/>
        </p:blipFill>
        <p:spPr>
          <a:xfrm>
            <a:off x="85703" y="369845"/>
            <a:ext cx="2997131" cy="963251"/>
          </a:xfrm>
          <a:prstGeom prst="rect">
            <a:avLst/>
          </a:prstGeom>
        </p:spPr>
      </p:pic>
    </p:spTree>
    <p:extLst>
      <p:ext uri="{BB962C8B-B14F-4D97-AF65-F5344CB8AC3E}">
        <p14:creationId xmlns:p14="http://schemas.microsoft.com/office/powerpoint/2010/main" val="157222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l="-21000" r="-2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3605752" y="163791"/>
            <a:ext cx="5538248" cy="1148209"/>
            <a:chOff x="4807669" y="467537"/>
            <a:chExt cx="7384331" cy="1530945"/>
          </a:xfrm>
        </p:grpSpPr>
        <p:sp>
          <p:nvSpPr>
            <p:cNvPr id="5" name="Oval 4"/>
            <p:cNvSpPr/>
            <p:nvPr/>
          </p:nvSpPr>
          <p:spPr>
            <a:xfrm>
              <a:off x="4807669" y="471341"/>
              <a:ext cx="1669830" cy="15271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33677" b="33608"/>
            <a:stretch/>
          </p:blipFill>
          <p:spPr>
            <a:xfrm>
              <a:off x="5572527" y="467537"/>
              <a:ext cx="6619473" cy="1530945"/>
            </a:xfrm>
            <a:prstGeom prst="rect">
              <a:avLst/>
            </a:prstGeom>
          </p:spPr>
        </p:pic>
      </p:grpSp>
      <p:sp>
        <p:nvSpPr>
          <p:cNvPr id="7" name="TextBox 6"/>
          <p:cNvSpPr txBox="1"/>
          <p:nvPr/>
        </p:nvSpPr>
        <p:spPr>
          <a:xfrm>
            <a:off x="169486" y="2342505"/>
            <a:ext cx="5857439" cy="3323987"/>
          </a:xfrm>
          <a:prstGeom prst="rect">
            <a:avLst/>
          </a:prstGeom>
          <a:noFill/>
        </p:spPr>
        <p:txBody>
          <a:bodyPr wrap="square" rtlCol="0">
            <a:spAutoFit/>
          </a:bodyPr>
          <a:lstStyle/>
          <a:p>
            <a:r>
              <a:rPr lang="en-US" sz="2400" b="1" i="1" dirty="0" smtClean="0">
                <a:solidFill>
                  <a:prstClr val="black"/>
                </a:solidFill>
              </a:rPr>
              <a:t>2016 ME PROGRAM HIGHLIGTHS - National</a:t>
            </a:r>
          </a:p>
          <a:p>
            <a:endParaRPr lang="en-AU" b="1" dirty="0" smtClean="0">
              <a:solidFill>
                <a:prstClr val="black"/>
              </a:solidFill>
            </a:endParaRPr>
          </a:p>
          <a:p>
            <a:pPr marL="214313" indent="-214313">
              <a:buFont typeface="Arial" pitchFamily="34" charset="0"/>
              <a:buChar char="•"/>
            </a:pPr>
            <a:r>
              <a:rPr lang="en-AU" sz="2400" dirty="0" smtClean="0">
                <a:solidFill>
                  <a:prstClr val="black"/>
                </a:solidFill>
              </a:rPr>
              <a:t>Prime Minister Turnbull Launches RDA Hunter’s Smart Specialisation</a:t>
            </a:r>
          </a:p>
          <a:p>
            <a:pPr marL="214313" indent="-214313">
              <a:buFont typeface="Arial" pitchFamily="34" charset="0"/>
              <a:buChar char="•"/>
            </a:pPr>
            <a:endParaRPr lang="en-AU" sz="2400" dirty="0" smtClean="0">
              <a:solidFill>
                <a:prstClr val="black"/>
              </a:solidFill>
            </a:endParaRPr>
          </a:p>
          <a:p>
            <a:pPr marL="214313" indent="-214313">
              <a:buFont typeface="Arial" pitchFamily="34" charset="0"/>
              <a:buChar char="•"/>
            </a:pPr>
            <a:r>
              <a:rPr lang="en-AU" sz="2400" dirty="0" smtClean="0">
                <a:solidFill>
                  <a:prstClr val="black"/>
                </a:solidFill>
              </a:rPr>
              <a:t>National Innovation &amp; Science Agenda (NISA)</a:t>
            </a:r>
          </a:p>
          <a:p>
            <a:pPr marL="214313" indent="-214313">
              <a:buFont typeface="Arial" pitchFamily="34" charset="0"/>
              <a:buChar char="•"/>
            </a:pPr>
            <a:endParaRPr lang="en-AU" sz="2400" i="1" dirty="0">
              <a:solidFill>
                <a:prstClr val="black"/>
              </a:solidFill>
            </a:endParaRPr>
          </a:p>
          <a:p>
            <a:pPr marL="214313" indent="-214313">
              <a:buFont typeface="Arial" pitchFamily="34" charset="0"/>
              <a:buChar char="•"/>
            </a:pPr>
            <a:r>
              <a:rPr lang="en-AU" sz="2400" dirty="0" smtClean="0">
                <a:solidFill>
                  <a:prstClr val="black"/>
                </a:solidFill>
              </a:rPr>
              <a:t>National STEM Programme Index</a:t>
            </a:r>
            <a:endParaRPr lang="en-AU" sz="2000" b="1" dirty="0">
              <a:solidFill>
                <a:prstClr val="black"/>
              </a:solidFill>
            </a:endParaRPr>
          </a:p>
        </p:txBody>
      </p:sp>
      <p:sp>
        <p:nvSpPr>
          <p:cNvPr id="8" name="Title 1"/>
          <p:cNvSpPr txBox="1">
            <a:spLocks/>
          </p:cNvSpPr>
          <p:nvPr/>
        </p:nvSpPr>
        <p:spPr>
          <a:xfrm>
            <a:off x="3692919" y="1455912"/>
            <a:ext cx="5451081" cy="886593"/>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AU" sz="3300" b="1" dirty="0" smtClean="0">
                <a:solidFill>
                  <a:prstClr val="black"/>
                </a:solidFill>
              </a:rPr>
              <a:t>PROGRAM UPDATE</a:t>
            </a:r>
            <a:endParaRPr lang="en-AU" sz="3300" b="1" dirty="0">
              <a:solidFill>
                <a:prstClr val="black"/>
              </a:solidFill>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5259" b="12669"/>
          <a:stretch/>
        </p:blipFill>
        <p:spPr>
          <a:xfrm>
            <a:off x="6026926" y="3571650"/>
            <a:ext cx="2878667" cy="1171604"/>
          </a:xfrm>
          <a:prstGeom prst="rect">
            <a:avLst/>
          </a:prstGeom>
        </p:spPr>
      </p:pic>
      <p:pic>
        <p:nvPicPr>
          <p:cNvPr id="3" name="Picture 2"/>
          <p:cNvPicPr>
            <a:picLocks noChangeAspect="1"/>
          </p:cNvPicPr>
          <p:nvPr/>
        </p:nvPicPr>
        <p:blipFill>
          <a:blip r:embed="rId6"/>
          <a:stretch>
            <a:fillRect/>
          </a:stretch>
        </p:blipFill>
        <p:spPr>
          <a:xfrm>
            <a:off x="8087183" y="4808929"/>
            <a:ext cx="818410" cy="1163470"/>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27637" t="14383" r="-1" b="34110"/>
          <a:stretch/>
        </p:blipFill>
        <p:spPr>
          <a:xfrm>
            <a:off x="6026927" y="1969257"/>
            <a:ext cx="2878666" cy="1536718"/>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99456" y="6065799"/>
            <a:ext cx="2057400" cy="495300"/>
          </a:xfrm>
          <a:prstGeom prst="rect">
            <a:avLst/>
          </a:prstGeom>
        </p:spPr>
      </p:pic>
      <p:pic>
        <p:nvPicPr>
          <p:cNvPr id="1026" name="Picture 2" descr="http://www.aigroup.com.au/images/aigroup-2015-log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26926" y="4808929"/>
            <a:ext cx="1816260" cy="4008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0"/>
          <a:stretch>
            <a:fillRect/>
          </a:stretch>
        </p:blipFill>
        <p:spPr>
          <a:xfrm>
            <a:off x="6026926" y="5437190"/>
            <a:ext cx="1872430" cy="401235"/>
          </a:xfrm>
          <a:prstGeom prst="rect">
            <a:avLst/>
          </a:prstGeom>
        </p:spPr>
      </p:pic>
      <p:pic>
        <p:nvPicPr>
          <p:cNvPr id="14" name="Picture 13"/>
          <p:cNvPicPr>
            <a:picLocks noChangeAspect="1"/>
          </p:cNvPicPr>
          <p:nvPr/>
        </p:nvPicPr>
        <p:blipFill rotWithShape="1">
          <a:blip r:embed="rId11"/>
          <a:srcRect r="59671"/>
          <a:stretch/>
        </p:blipFill>
        <p:spPr>
          <a:xfrm>
            <a:off x="85703" y="369845"/>
            <a:ext cx="2997131" cy="963251"/>
          </a:xfrm>
          <a:prstGeom prst="rect">
            <a:avLst/>
          </a:prstGeom>
        </p:spPr>
      </p:pic>
    </p:spTree>
    <p:extLst>
      <p:ext uri="{BB962C8B-B14F-4D97-AF65-F5344CB8AC3E}">
        <p14:creationId xmlns:p14="http://schemas.microsoft.com/office/powerpoint/2010/main" val="4562971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l="-21000" r="-2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3605752" y="163791"/>
            <a:ext cx="5538248" cy="1148209"/>
            <a:chOff x="4807669" y="467537"/>
            <a:chExt cx="7384331" cy="1530945"/>
          </a:xfrm>
        </p:grpSpPr>
        <p:sp>
          <p:nvSpPr>
            <p:cNvPr id="5" name="Oval 4"/>
            <p:cNvSpPr/>
            <p:nvPr/>
          </p:nvSpPr>
          <p:spPr>
            <a:xfrm>
              <a:off x="4807669" y="471341"/>
              <a:ext cx="1669830" cy="15271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3677" b="33608"/>
            <a:stretch/>
          </p:blipFill>
          <p:spPr>
            <a:xfrm>
              <a:off x="5572527" y="467537"/>
              <a:ext cx="6619473" cy="1530945"/>
            </a:xfrm>
            <a:prstGeom prst="rect">
              <a:avLst/>
            </a:prstGeom>
          </p:spPr>
        </p:pic>
      </p:grpSp>
      <p:sp>
        <p:nvSpPr>
          <p:cNvPr id="8" name="Title 1"/>
          <p:cNvSpPr txBox="1">
            <a:spLocks/>
          </p:cNvSpPr>
          <p:nvPr/>
        </p:nvSpPr>
        <p:spPr>
          <a:xfrm>
            <a:off x="2705101" y="1455912"/>
            <a:ext cx="6438900" cy="886593"/>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AU" sz="3300" b="1" dirty="0">
                <a:solidFill>
                  <a:prstClr val="black"/>
                </a:solidFill>
              </a:rPr>
              <a:t>WHY IS STEM NEEDED?</a:t>
            </a:r>
          </a:p>
        </p:txBody>
      </p:sp>
      <p:pic>
        <p:nvPicPr>
          <p:cNvPr id="7" name="Picture 6"/>
          <p:cNvPicPr>
            <a:picLocks noChangeAspect="1"/>
          </p:cNvPicPr>
          <p:nvPr/>
        </p:nvPicPr>
        <p:blipFill>
          <a:blip r:embed="rId4"/>
          <a:stretch>
            <a:fillRect/>
          </a:stretch>
        </p:blipFill>
        <p:spPr>
          <a:xfrm>
            <a:off x="5823429" y="2695200"/>
            <a:ext cx="3237257" cy="2213040"/>
          </a:xfrm>
          <a:prstGeom prst="rect">
            <a:avLst/>
          </a:prstGeom>
        </p:spPr>
      </p:pic>
      <p:pic>
        <p:nvPicPr>
          <p:cNvPr id="9" name="Picture 8"/>
          <p:cNvPicPr>
            <a:picLocks noChangeAspect="1"/>
          </p:cNvPicPr>
          <p:nvPr/>
        </p:nvPicPr>
        <p:blipFill>
          <a:blip r:embed="rId5"/>
          <a:stretch>
            <a:fillRect/>
          </a:stretch>
        </p:blipFill>
        <p:spPr>
          <a:xfrm>
            <a:off x="269405" y="5173790"/>
            <a:ext cx="5858764" cy="1268078"/>
          </a:xfrm>
          <a:prstGeom prst="rect">
            <a:avLst/>
          </a:prstGeom>
        </p:spPr>
      </p:pic>
      <p:sp>
        <p:nvSpPr>
          <p:cNvPr id="11" name="TextBox 10"/>
          <p:cNvSpPr txBox="1"/>
          <p:nvPr/>
        </p:nvSpPr>
        <p:spPr>
          <a:xfrm>
            <a:off x="182319" y="1958773"/>
            <a:ext cx="5528326" cy="2862322"/>
          </a:xfrm>
          <a:prstGeom prst="rect">
            <a:avLst/>
          </a:prstGeom>
          <a:noFill/>
        </p:spPr>
        <p:txBody>
          <a:bodyPr wrap="square" rtlCol="0">
            <a:spAutoFit/>
          </a:bodyPr>
          <a:lstStyle/>
          <a:p>
            <a:pPr marL="342900" indent="-342900">
              <a:buFont typeface="Arial" panose="020B0604020202020204" pitchFamily="34" charset="0"/>
              <a:buChar char="•"/>
            </a:pPr>
            <a:r>
              <a:rPr lang="en-AU" sz="2000" dirty="0" smtClean="0">
                <a:solidFill>
                  <a:prstClr val="black"/>
                </a:solidFill>
              </a:rPr>
              <a:t>75</a:t>
            </a:r>
            <a:r>
              <a:rPr lang="en-AU" sz="2000" dirty="0">
                <a:solidFill>
                  <a:prstClr val="black"/>
                </a:solidFill>
              </a:rPr>
              <a:t>% of the fastest growing </a:t>
            </a:r>
            <a:r>
              <a:rPr lang="en-AU" sz="2000" dirty="0" smtClean="0">
                <a:solidFill>
                  <a:prstClr val="black"/>
                </a:solidFill>
              </a:rPr>
              <a:t>occupations require </a:t>
            </a:r>
            <a:r>
              <a:rPr lang="en-AU" sz="2000" dirty="0">
                <a:solidFill>
                  <a:prstClr val="black"/>
                </a:solidFill>
              </a:rPr>
              <a:t>STEM skills and knowledge</a:t>
            </a:r>
          </a:p>
          <a:p>
            <a:endParaRPr lang="en-AU" sz="2000" dirty="0">
              <a:solidFill>
                <a:prstClr val="black"/>
              </a:solidFill>
            </a:endParaRPr>
          </a:p>
          <a:p>
            <a:pPr marL="342900" indent="-342900">
              <a:buFont typeface="Arial" panose="020B0604020202020204" pitchFamily="34" charset="0"/>
              <a:buChar char="•"/>
            </a:pPr>
            <a:r>
              <a:rPr lang="en-AU" sz="2000" dirty="0">
                <a:solidFill>
                  <a:prstClr val="black"/>
                </a:solidFill>
              </a:rPr>
              <a:t>People with STEM qualifications are more likely to be employed than those with non-STEM qualifications at the same level</a:t>
            </a:r>
          </a:p>
          <a:p>
            <a:endParaRPr lang="en-AU" sz="2000" dirty="0">
              <a:solidFill>
                <a:prstClr val="black"/>
              </a:solidFill>
            </a:endParaRPr>
          </a:p>
          <a:p>
            <a:pPr marL="342900" indent="-342900">
              <a:buFont typeface="Arial" panose="020B0604020202020204" pitchFamily="34" charset="0"/>
              <a:buChar char="•"/>
            </a:pPr>
            <a:r>
              <a:rPr lang="en-AU" sz="2000" dirty="0">
                <a:solidFill>
                  <a:prstClr val="black"/>
                </a:solidFill>
              </a:rPr>
              <a:t>Workers in STEM occupations also earn more on average than their counterparts in other jobs</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9456" y="6065799"/>
            <a:ext cx="2057400" cy="495300"/>
          </a:xfrm>
          <a:prstGeom prst="rect">
            <a:avLst/>
          </a:prstGeom>
        </p:spPr>
      </p:pic>
      <p:pic>
        <p:nvPicPr>
          <p:cNvPr id="13" name="Picture 12"/>
          <p:cNvPicPr>
            <a:picLocks noChangeAspect="1"/>
          </p:cNvPicPr>
          <p:nvPr/>
        </p:nvPicPr>
        <p:blipFill rotWithShape="1">
          <a:blip r:embed="rId7"/>
          <a:srcRect r="59671"/>
          <a:stretch/>
        </p:blipFill>
        <p:spPr>
          <a:xfrm>
            <a:off x="85703" y="369845"/>
            <a:ext cx="2997131" cy="963251"/>
          </a:xfrm>
          <a:prstGeom prst="rect">
            <a:avLst/>
          </a:prstGeom>
        </p:spPr>
      </p:pic>
    </p:spTree>
    <p:extLst>
      <p:ext uri="{BB962C8B-B14F-4D97-AF65-F5344CB8AC3E}">
        <p14:creationId xmlns:p14="http://schemas.microsoft.com/office/powerpoint/2010/main" val="29653940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l="-21000" r="-2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3605752" y="163791"/>
            <a:ext cx="5538248" cy="1148209"/>
            <a:chOff x="4807669" y="467537"/>
            <a:chExt cx="7384331" cy="1530945"/>
          </a:xfrm>
        </p:grpSpPr>
        <p:sp>
          <p:nvSpPr>
            <p:cNvPr id="5" name="Oval 4"/>
            <p:cNvSpPr/>
            <p:nvPr/>
          </p:nvSpPr>
          <p:spPr>
            <a:xfrm>
              <a:off x="4807669" y="471341"/>
              <a:ext cx="1669830" cy="15271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3677" b="33608"/>
            <a:stretch/>
          </p:blipFill>
          <p:spPr>
            <a:xfrm>
              <a:off x="5572527" y="467537"/>
              <a:ext cx="6619473" cy="1530945"/>
            </a:xfrm>
            <a:prstGeom prst="rect">
              <a:avLst/>
            </a:prstGeom>
          </p:spPr>
        </p:pic>
      </p:grpSp>
      <p:pic>
        <p:nvPicPr>
          <p:cNvPr id="2" name="Picture 1"/>
          <p:cNvPicPr>
            <a:picLocks noChangeAspect="1"/>
          </p:cNvPicPr>
          <p:nvPr/>
        </p:nvPicPr>
        <p:blipFill>
          <a:blip r:embed="rId4"/>
          <a:stretch>
            <a:fillRect/>
          </a:stretch>
        </p:blipFill>
        <p:spPr>
          <a:xfrm>
            <a:off x="597624" y="2107473"/>
            <a:ext cx="8076113" cy="4489491"/>
          </a:xfrm>
          <a:prstGeom prst="rect">
            <a:avLst/>
          </a:prstGeom>
        </p:spPr>
      </p:pic>
      <p:sp>
        <p:nvSpPr>
          <p:cNvPr id="7" name="Title 1"/>
          <p:cNvSpPr txBox="1">
            <a:spLocks/>
          </p:cNvSpPr>
          <p:nvPr/>
        </p:nvSpPr>
        <p:spPr>
          <a:xfrm>
            <a:off x="1985554" y="1455912"/>
            <a:ext cx="7158447" cy="886593"/>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AU" sz="3300" b="1" dirty="0" smtClean="0">
                <a:solidFill>
                  <a:prstClr val="black"/>
                </a:solidFill>
              </a:rPr>
              <a:t>WHEN SHOULD WE INTRODUCE STEM?</a:t>
            </a:r>
            <a:endParaRPr lang="en-AU" sz="3300" b="1" dirty="0">
              <a:solidFill>
                <a:prstClr val="black"/>
              </a:solidFill>
            </a:endParaRPr>
          </a:p>
        </p:txBody>
      </p:sp>
      <p:pic>
        <p:nvPicPr>
          <p:cNvPr id="9" name="Picture 8"/>
          <p:cNvPicPr>
            <a:picLocks noChangeAspect="1"/>
          </p:cNvPicPr>
          <p:nvPr/>
        </p:nvPicPr>
        <p:blipFill rotWithShape="1">
          <a:blip r:embed="rId5"/>
          <a:srcRect r="59671"/>
          <a:stretch/>
        </p:blipFill>
        <p:spPr>
          <a:xfrm>
            <a:off x="85703" y="369845"/>
            <a:ext cx="2997131" cy="963251"/>
          </a:xfrm>
          <a:prstGeom prst="rect">
            <a:avLst/>
          </a:prstGeom>
        </p:spPr>
      </p:pic>
    </p:spTree>
    <p:extLst>
      <p:ext uri="{BB962C8B-B14F-4D97-AF65-F5344CB8AC3E}">
        <p14:creationId xmlns:p14="http://schemas.microsoft.com/office/powerpoint/2010/main" val="31026670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5000"/>
            <a:lum/>
          </a:blip>
          <a:srcRect/>
          <a:stretch>
            <a:fillRect l="-21000" r="-2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3605752" y="163791"/>
            <a:ext cx="5538248" cy="1148209"/>
            <a:chOff x="4807669" y="467537"/>
            <a:chExt cx="7384331" cy="1530945"/>
          </a:xfrm>
        </p:grpSpPr>
        <p:sp>
          <p:nvSpPr>
            <p:cNvPr id="5" name="Oval 4"/>
            <p:cNvSpPr/>
            <p:nvPr/>
          </p:nvSpPr>
          <p:spPr>
            <a:xfrm>
              <a:off x="4807669" y="471341"/>
              <a:ext cx="1669830" cy="15271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33677" b="33608"/>
            <a:stretch/>
          </p:blipFill>
          <p:spPr>
            <a:xfrm>
              <a:off x="5572527" y="467537"/>
              <a:ext cx="6619473" cy="1530945"/>
            </a:xfrm>
            <a:prstGeom prst="rect">
              <a:avLst/>
            </a:prstGeom>
          </p:spPr>
        </p:pic>
      </p:grpSp>
      <p:pic>
        <p:nvPicPr>
          <p:cNvPr id="10" name="Importance of STEM by Dr Michael Myers">
            <a:hlinkClick r:id="" action="ppaction://media"/>
          </p:cNvPr>
          <p:cNvPicPr>
            <a:picLocks noChangeAspect="1"/>
          </p:cNvPicPr>
          <p:nvPr>
            <a:videoFile r:link="rId1"/>
            <p:extLst>
              <p:ext uri="{DAA4B4D4-6D71-4841-9C94-3DE7FCFB9230}">
                <p14:media xmlns:p14="http://schemas.microsoft.com/office/powerpoint/2010/main" r:embed="rId2">
                  <p14:trim st="130320" end="40611.3333"/>
                </p14:media>
              </p:ext>
            </p:extLst>
          </p:nvPr>
        </p:nvPicPr>
        <p:blipFill>
          <a:blip r:embed="rId6"/>
          <a:stretch>
            <a:fillRect/>
          </a:stretch>
        </p:blipFill>
        <p:spPr>
          <a:xfrm>
            <a:off x="296090" y="1506582"/>
            <a:ext cx="8561495" cy="4815841"/>
          </a:xfrm>
          <a:prstGeom prst="rect">
            <a:avLst/>
          </a:prstGeom>
        </p:spPr>
      </p:pic>
      <p:pic>
        <p:nvPicPr>
          <p:cNvPr id="7" name="Picture 6"/>
          <p:cNvPicPr>
            <a:picLocks noChangeAspect="1"/>
          </p:cNvPicPr>
          <p:nvPr/>
        </p:nvPicPr>
        <p:blipFill rotWithShape="1">
          <a:blip r:embed="rId7"/>
          <a:srcRect r="59671"/>
          <a:stretch/>
        </p:blipFill>
        <p:spPr>
          <a:xfrm>
            <a:off x="85703" y="369845"/>
            <a:ext cx="2997131" cy="963251"/>
          </a:xfrm>
          <a:prstGeom prst="rect">
            <a:avLst/>
          </a:prstGeom>
        </p:spPr>
      </p:pic>
    </p:spTree>
    <p:extLst>
      <p:ext uri="{BB962C8B-B14F-4D97-AF65-F5344CB8AC3E}">
        <p14:creationId xmlns:p14="http://schemas.microsoft.com/office/powerpoint/2010/main" val="361698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4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25758">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l="-21000" r="-2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3605752" y="163791"/>
            <a:ext cx="5538248" cy="1148209"/>
            <a:chOff x="4807669" y="467537"/>
            <a:chExt cx="7384331" cy="1530945"/>
          </a:xfrm>
        </p:grpSpPr>
        <p:sp>
          <p:nvSpPr>
            <p:cNvPr id="5" name="Oval 4"/>
            <p:cNvSpPr/>
            <p:nvPr/>
          </p:nvSpPr>
          <p:spPr>
            <a:xfrm>
              <a:off x="4807669" y="471341"/>
              <a:ext cx="1669830" cy="15271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3677" b="33608"/>
            <a:stretch/>
          </p:blipFill>
          <p:spPr>
            <a:xfrm>
              <a:off x="5572527" y="467537"/>
              <a:ext cx="6619473" cy="1530945"/>
            </a:xfrm>
            <a:prstGeom prst="rect">
              <a:avLst/>
            </a:prstGeom>
          </p:spPr>
        </p:pic>
      </p:grpSp>
      <p:sp>
        <p:nvSpPr>
          <p:cNvPr id="7" name="TextBox 6"/>
          <p:cNvSpPr txBox="1"/>
          <p:nvPr/>
        </p:nvSpPr>
        <p:spPr>
          <a:xfrm>
            <a:off x="290362" y="2447442"/>
            <a:ext cx="5792937" cy="3416320"/>
          </a:xfrm>
          <a:prstGeom prst="rect">
            <a:avLst/>
          </a:prstGeom>
          <a:noFill/>
        </p:spPr>
        <p:txBody>
          <a:bodyPr wrap="square" rtlCol="0">
            <a:spAutoFit/>
          </a:bodyPr>
          <a:lstStyle/>
          <a:p>
            <a:pPr marL="342900" indent="-342900">
              <a:buFont typeface="Arial" panose="020B0604020202020204" pitchFamily="34" charset="0"/>
              <a:buChar char="•"/>
            </a:pPr>
            <a:r>
              <a:rPr lang="en-AU" sz="2400" dirty="0" smtClean="0">
                <a:solidFill>
                  <a:prstClr val="black"/>
                </a:solidFill>
              </a:rPr>
              <a:t>According </a:t>
            </a:r>
            <a:r>
              <a:rPr lang="en-AU" sz="2400" dirty="0">
                <a:solidFill>
                  <a:prstClr val="black"/>
                </a:solidFill>
              </a:rPr>
              <a:t>to a recent UK </a:t>
            </a:r>
            <a:r>
              <a:rPr lang="en-AU" sz="2400" i="1" dirty="0">
                <a:solidFill>
                  <a:prstClr val="black"/>
                </a:solidFill>
              </a:rPr>
              <a:t>Telegraph, article </a:t>
            </a:r>
            <a:r>
              <a:rPr lang="en-AU" sz="2400" dirty="0">
                <a:solidFill>
                  <a:prstClr val="black"/>
                </a:solidFill>
              </a:rPr>
              <a:t>“What degree should you study to become a billionaire?” (25 March 2015). </a:t>
            </a:r>
          </a:p>
          <a:p>
            <a:pPr marL="285750" indent="-285750">
              <a:buFont typeface="Arial" pitchFamily="34" charset="0"/>
              <a:buChar char="•"/>
            </a:pPr>
            <a:endParaRPr lang="en-AU" sz="2400" dirty="0">
              <a:solidFill>
                <a:prstClr val="black"/>
              </a:solidFill>
            </a:endParaRPr>
          </a:p>
          <a:p>
            <a:pPr marL="342900" indent="-342900">
              <a:buFont typeface="Arial" panose="020B0604020202020204" pitchFamily="34" charset="0"/>
              <a:buChar char="•"/>
            </a:pPr>
            <a:r>
              <a:rPr lang="en-AU" sz="2400" dirty="0">
                <a:solidFill>
                  <a:prstClr val="black"/>
                </a:solidFill>
              </a:rPr>
              <a:t>“Of the world’s wealthiest 100 people, one in four have STEM qualifications – double the number with business degrees; and three times the number of economists.” </a:t>
            </a:r>
          </a:p>
        </p:txBody>
      </p:sp>
      <p:sp>
        <p:nvSpPr>
          <p:cNvPr id="8" name="Title 1"/>
          <p:cNvSpPr txBox="1">
            <a:spLocks/>
          </p:cNvSpPr>
          <p:nvPr/>
        </p:nvSpPr>
        <p:spPr>
          <a:xfrm>
            <a:off x="1549400" y="1455912"/>
            <a:ext cx="7594601" cy="886593"/>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AU" sz="3300" b="1" dirty="0" smtClean="0">
                <a:solidFill>
                  <a:prstClr val="black"/>
                </a:solidFill>
              </a:rPr>
              <a:t>WHY SHOULD WE INTRODUCE STEM?</a:t>
            </a:r>
            <a:endParaRPr lang="en-AU" sz="3300" b="1" dirty="0">
              <a:solidFill>
                <a:prstClr val="black"/>
              </a:solidFill>
            </a:endParaRPr>
          </a:p>
        </p:txBody>
      </p:sp>
      <p:pic>
        <p:nvPicPr>
          <p:cNvPr id="9" name="Picture 8"/>
          <p:cNvPicPr>
            <a:picLocks noChangeAspect="1"/>
          </p:cNvPicPr>
          <p:nvPr/>
        </p:nvPicPr>
        <p:blipFill>
          <a:blip r:embed="rId4"/>
          <a:stretch>
            <a:fillRect/>
          </a:stretch>
        </p:blipFill>
        <p:spPr>
          <a:xfrm>
            <a:off x="6361184" y="2447442"/>
            <a:ext cx="2195046" cy="330560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9456" y="6065799"/>
            <a:ext cx="2057400" cy="495300"/>
          </a:xfrm>
          <a:prstGeom prst="rect">
            <a:avLst/>
          </a:prstGeom>
        </p:spPr>
      </p:pic>
      <p:pic>
        <p:nvPicPr>
          <p:cNvPr id="12" name="Picture 11"/>
          <p:cNvPicPr>
            <a:picLocks noChangeAspect="1"/>
          </p:cNvPicPr>
          <p:nvPr/>
        </p:nvPicPr>
        <p:blipFill rotWithShape="1">
          <a:blip r:embed="rId6"/>
          <a:srcRect r="59671"/>
          <a:stretch/>
        </p:blipFill>
        <p:spPr>
          <a:xfrm>
            <a:off x="85703" y="369845"/>
            <a:ext cx="2997131" cy="963251"/>
          </a:xfrm>
          <a:prstGeom prst="rect">
            <a:avLst/>
          </a:prstGeom>
        </p:spPr>
      </p:pic>
    </p:spTree>
    <p:extLst>
      <p:ext uri="{BB962C8B-B14F-4D97-AF65-F5344CB8AC3E}">
        <p14:creationId xmlns:p14="http://schemas.microsoft.com/office/powerpoint/2010/main" val="29248575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l="-21000" r="-2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3605752" y="163791"/>
            <a:ext cx="5538248" cy="1148209"/>
            <a:chOff x="4807669" y="467537"/>
            <a:chExt cx="7384331" cy="1530945"/>
          </a:xfrm>
        </p:grpSpPr>
        <p:sp>
          <p:nvSpPr>
            <p:cNvPr id="5" name="Oval 4"/>
            <p:cNvSpPr/>
            <p:nvPr/>
          </p:nvSpPr>
          <p:spPr>
            <a:xfrm>
              <a:off x="4807669" y="471341"/>
              <a:ext cx="1669830" cy="15271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3677" b="33608"/>
            <a:stretch/>
          </p:blipFill>
          <p:spPr>
            <a:xfrm>
              <a:off x="5572527" y="467537"/>
              <a:ext cx="6619473" cy="1530945"/>
            </a:xfrm>
            <a:prstGeom prst="rect">
              <a:avLst/>
            </a:prstGeom>
          </p:spPr>
        </p:pic>
      </p:grpSp>
      <p:sp>
        <p:nvSpPr>
          <p:cNvPr id="7" name="TextBox 6"/>
          <p:cNvSpPr txBox="1"/>
          <p:nvPr/>
        </p:nvSpPr>
        <p:spPr>
          <a:xfrm>
            <a:off x="0" y="2071124"/>
            <a:ext cx="5884412" cy="4093428"/>
          </a:xfrm>
          <a:prstGeom prst="rect">
            <a:avLst/>
          </a:prstGeom>
          <a:noFill/>
        </p:spPr>
        <p:txBody>
          <a:bodyPr wrap="square" rtlCol="0">
            <a:spAutoFit/>
          </a:bodyPr>
          <a:lstStyle/>
          <a:p>
            <a:r>
              <a:rPr lang="en-AU" sz="2000" b="1" dirty="0" smtClean="0">
                <a:solidFill>
                  <a:prstClr val="black"/>
                </a:solidFill>
              </a:rPr>
              <a:t>Chris</a:t>
            </a:r>
            <a:r>
              <a:rPr lang="en-AU" sz="2000" b="1" dirty="0">
                <a:solidFill>
                  <a:prstClr val="black"/>
                </a:solidFill>
              </a:rPr>
              <a:t>, Mike &amp; Peter Sharkey</a:t>
            </a:r>
            <a:endParaRPr lang="en-AU" sz="2000" dirty="0">
              <a:solidFill>
                <a:prstClr val="black"/>
              </a:solidFill>
            </a:endParaRPr>
          </a:p>
          <a:p>
            <a:pPr marL="342900" indent="-342900">
              <a:buFont typeface="Arial" panose="020B0604020202020204" pitchFamily="34" charset="0"/>
              <a:buChar char="•"/>
            </a:pPr>
            <a:r>
              <a:rPr lang="en-AU" sz="2400" dirty="0" smtClean="0">
                <a:solidFill>
                  <a:prstClr val="black"/>
                </a:solidFill>
              </a:rPr>
              <a:t>Chris </a:t>
            </a:r>
            <a:r>
              <a:rPr lang="en-AU" sz="2400" dirty="0">
                <a:solidFill>
                  <a:prstClr val="black"/>
                </a:solidFill>
              </a:rPr>
              <a:t>Sharkey a former student of MGHS developed a website called ‘STAYZ’ which he sold to Fairfax for $16 Million when he was 19. Fairfax sold for $US220 Million</a:t>
            </a:r>
          </a:p>
          <a:p>
            <a:endParaRPr lang="en-AU" sz="2400" dirty="0">
              <a:solidFill>
                <a:prstClr val="black"/>
              </a:solidFill>
            </a:endParaRPr>
          </a:p>
          <a:p>
            <a:pPr marL="342900" indent="-342900">
              <a:buFont typeface="Arial" panose="020B0604020202020204" pitchFamily="34" charset="0"/>
              <a:buChar char="•"/>
            </a:pPr>
            <a:r>
              <a:rPr lang="en-AU" sz="2400" dirty="0">
                <a:solidFill>
                  <a:prstClr val="black"/>
                </a:solidFill>
              </a:rPr>
              <a:t>Three brothers from MGHS teamed up, moved to the US after receiving a start-up </a:t>
            </a:r>
            <a:r>
              <a:rPr lang="en-AU" sz="2400" dirty="0" smtClean="0">
                <a:solidFill>
                  <a:prstClr val="black"/>
                </a:solidFill>
              </a:rPr>
              <a:t>grant. </a:t>
            </a:r>
            <a:r>
              <a:rPr lang="en-AU" sz="2400" dirty="0">
                <a:solidFill>
                  <a:prstClr val="black"/>
                </a:solidFill>
              </a:rPr>
              <a:t>Established a company called ‘</a:t>
            </a:r>
            <a:r>
              <a:rPr lang="en-AU" sz="2400" dirty="0" err="1">
                <a:solidFill>
                  <a:prstClr val="black"/>
                </a:solidFill>
              </a:rPr>
              <a:t>Bilsr</a:t>
            </a:r>
            <a:r>
              <a:rPr lang="en-AU" sz="2400" dirty="0">
                <a:solidFill>
                  <a:prstClr val="black"/>
                </a:solidFill>
              </a:rPr>
              <a:t>’ now known as ‘</a:t>
            </a:r>
            <a:r>
              <a:rPr lang="en-AU" sz="2400" dirty="0" err="1">
                <a:solidFill>
                  <a:prstClr val="black"/>
                </a:solidFill>
              </a:rPr>
              <a:t>AutoPilot</a:t>
            </a:r>
            <a:r>
              <a:rPr lang="en-AU" sz="2400" dirty="0">
                <a:solidFill>
                  <a:prstClr val="black"/>
                </a:solidFill>
              </a:rPr>
              <a:t>’. Highly successful, value unknown! (100 million+)</a:t>
            </a:r>
          </a:p>
        </p:txBody>
      </p:sp>
      <p:sp>
        <p:nvSpPr>
          <p:cNvPr id="8" name="Title 1"/>
          <p:cNvSpPr txBox="1">
            <a:spLocks/>
          </p:cNvSpPr>
          <p:nvPr/>
        </p:nvSpPr>
        <p:spPr>
          <a:xfrm>
            <a:off x="1587501" y="1455912"/>
            <a:ext cx="7556500" cy="886593"/>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AU" sz="3300" b="1" dirty="0">
                <a:solidFill>
                  <a:prstClr val="black"/>
                </a:solidFill>
              </a:rPr>
              <a:t>WHY SHOULD </a:t>
            </a:r>
            <a:r>
              <a:rPr lang="en-AU" sz="3300" b="1" dirty="0" smtClean="0">
                <a:solidFill>
                  <a:prstClr val="black"/>
                </a:solidFill>
              </a:rPr>
              <a:t>WE INTRODUCE STEM?</a:t>
            </a:r>
            <a:endParaRPr lang="en-AU" sz="3300" b="1" dirty="0">
              <a:solidFill>
                <a:prstClr val="black"/>
              </a:solidFill>
            </a:endParaRPr>
          </a:p>
        </p:txBody>
      </p:sp>
      <p:pic>
        <p:nvPicPr>
          <p:cNvPr id="10" name="Picture 9"/>
          <p:cNvPicPr>
            <a:picLocks noChangeAspect="1"/>
          </p:cNvPicPr>
          <p:nvPr/>
        </p:nvPicPr>
        <p:blipFill>
          <a:blip r:embed="rId4"/>
          <a:stretch>
            <a:fillRect/>
          </a:stretch>
        </p:blipFill>
        <p:spPr>
          <a:xfrm>
            <a:off x="5884412" y="2874146"/>
            <a:ext cx="3139712" cy="2487384"/>
          </a:xfrm>
          <a:prstGeom prst="rect">
            <a:avLst/>
          </a:prstGeom>
        </p:spPr>
      </p:pic>
      <p:pic>
        <p:nvPicPr>
          <p:cNvPr id="11" name="Picture 10"/>
          <p:cNvPicPr>
            <a:picLocks noChangeAspect="1"/>
          </p:cNvPicPr>
          <p:nvPr/>
        </p:nvPicPr>
        <p:blipFill rotWithShape="1">
          <a:blip r:embed="rId5"/>
          <a:srcRect r="59671"/>
          <a:stretch/>
        </p:blipFill>
        <p:spPr>
          <a:xfrm>
            <a:off x="85703" y="369845"/>
            <a:ext cx="2997131" cy="963251"/>
          </a:xfrm>
          <a:prstGeom prst="rect">
            <a:avLst/>
          </a:prstGeom>
        </p:spPr>
      </p:pic>
    </p:spTree>
    <p:extLst>
      <p:ext uri="{BB962C8B-B14F-4D97-AF65-F5344CB8AC3E}">
        <p14:creationId xmlns:p14="http://schemas.microsoft.com/office/powerpoint/2010/main" val="29960522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l="-21000" r="-2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3605752" y="163791"/>
            <a:ext cx="5538248" cy="1148209"/>
            <a:chOff x="4807669" y="467537"/>
            <a:chExt cx="7384331" cy="1530945"/>
          </a:xfrm>
        </p:grpSpPr>
        <p:sp>
          <p:nvSpPr>
            <p:cNvPr id="5" name="Oval 4"/>
            <p:cNvSpPr/>
            <p:nvPr/>
          </p:nvSpPr>
          <p:spPr>
            <a:xfrm>
              <a:off x="4807669" y="471341"/>
              <a:ext cx="1669830" cy="15271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33677" b="33608"/>
            <a:stretch/>
          </p:blipFill>
          <p:spPr>
            <a:xfrm>
              <a:off x="5572527" y="467537"/>
              <a:ext cx="6619473" cy="1530945"/>
            </a:xfrm>
            <a:prstGeom prst="rect">
              <a:avLst/>
            </a:prstGeom>
          </p:spPr>
        </p:pic>
      </p:grpSp>
      <p:sp>
        <p:nvSpPr>
          <p:cNvPr id="7" name="TextBox 6"/>
          <p:cNvSpPr txBox="1"/>
          <p:nvPr/>
        </p:nvSpPr>
        <p:spPr>
          <a:xfrm>
            <a:off x="168838" y="1588684"/>
            <a:ext cx="5153048" cy="5262979"/>
          </a:xfrm>
          <a:prstGeom prst="rect">
            <a:avLst/>
          </a:prstGeom>
          <a:noFill/>
        </p:spPr>
        <p:txBody>
          <a:bodyPr wrap="square" rtlCol="0">
            <a:spAutoFit/>
          </a:bodyPr>
          <a:lstStyle/>
          <a:p>
            <a:r>
              <a:rPr lang="en-US" sz="2400" b="1" dirty="0" err="1">
                <a:solidFill>
                  <a:prstClr val="black"/>
                </a:solidFill>
              </a:rPr>
              <a:t>i</a:t>
            </a:r>
            <a:r>
              <a:rPr lang="en-US" sz="2400" b="1" dirty="0" err="1" smtClean="0">
                <a:solidFill>
                  <a:prstClr val="black"/>
                </a:solidFill>
              </a:rPr>
              <a:t>STEM</a:t>
            </a:r>
            <a:r>
              <a:rPr lang="en-US" sz="2400" b="1" dirty="0" smtClean="0">
                <a:solidFill>
                  <a:prstClr val="black"/>
                </a:solidFill>
              </a:rPr>
              <a:t> – </a:t>
            </a:r>
            <a:r>
              <a:rPr lang="en-AU" sz="2400" b="1" dirty="0">
                <a:solidFill>
                  <a:prstClr val="black"/>
                </a:solidFill>
              </a:rPr>
              <a:t>School Developed Board Endorsed Course</a:t>
            </a:r>
          </a:p>
          <a:p>
            <a:endParaRPr lang="en-AU" sz="2400" b="1" dirty="0" smtClean="0">
              <a:solidFill>
                <a:prstClr val="black"/>
              </a:solidFill>
            </a:endParaRPr>
          </a:p>
          <a:p>
            <a:pPr marL="285750" indent="-285750">
              <a:buFont typeface="Arial" panose="020B0604020202020204" pitchFamily="34" charset="0"/>
              <a:buChar char="•"/>
            </a:pPr>
            <a:r>
              <a:rPr lang="en-AU" sz="2400" dirty="0" err="1" smtClean="0">
                <a:solidFill>
                  <a:prstClr val="black"/>
                </a:solidFill>
              </a:rPr>
              <a:t>iSTEM</a:t>
            </a:r>
            <a:r>
              <a:rPr lang="en-AU" sz="2400" dirty="0" smtClean="0">
                <a:solidFill>
                  <a:prstClr val="black"/>
                </a:solidFill>
              </a:rPr>
              <a:t> developed in Partnership</a:t>
            </a:r>
          </a:p>
          <a:p>
            <a:pPr marL="285750" indent="-285750">
              <a:buFont typeface="Arial" panose="020B0604020202020204" pitchFamily="34" charset="0"/>
              <a:buChar char="•"/>
            </a:pPr>
            <a:endParaRPr lang="en-AU" sz="2400" dirty="0" smtClean="0">
              <a:solidFill>
                <a:prstClr val="black"/>
              </a:solidFill>
            </a:endParaRPr>
          </a:p>
          <a:p>
            <a:pPr marL="214313" indent="-214313">
              <a:buFont typeface="Arial" pitchFamily="34" charset="0"/>
              <a:buChar char="•"/>
            </a:pPr>
            <a:r>
              <a:rPr lang="en-AU" sz="2400" dirty="0" smtClean="0">
                <a:solidFill>
                  <a:prstClr val="black"/>
                </a:solidFill>
              </a:rPr>
              <a:t>105 </a:t>
            </a:r>
            <a:r>
              <a:rPr lang="en-AU" sz="2400" dirty="0">
                <a:solidFill>
                  <a:prstClr val="black"/>
                </a:solidFill>
              </a:rPr>
              <a:t>S</a:t>
            </a:r>
            <a:r>
              <a:rPr lang="en-AU" sz="2400" dirty="0" smtClean="0">
                <a:solidFill>
                  <a:prstClr val="black"/>
                </a:solidFill>
              </a:rPr>
              <a:t>chools </a:t>
            </a:r>
            <a:r>
              <a:rPr lang="en-AU" sz="2400" dirty="0">
                <a:solidFill>
                  <a:prstClr val="black"/>
                </a:solidFill>
              </a:rPr>
              <a:t>C</a:t>
            </a:r>
            <a:r>
              <a:rPr lang="en-AU" sz="2400" dirty="0" smtClean="0">
                <a:solidFill>
                  <a:prstClr val="black"/>
                </a:solidFill>
              </a:rPr>
              <a:t>urrently Endorsed</a:t>
            </a:r>
          </a:p>
          <a:p>
            <a:pPr marL="214313" indent="-214313">
              <a:buFont typeface="Arial" pitchFamily="34" charset="0"/>
              <a:buChar char="•"/>
            </a:pPr>
            <a:endParaRPr lang="en-AU" sz="2400" dirty="0" smtClean="0">
              <a:solidFill>
                <a:prstClr val="black"/>
              </a:solidFill>
            </a:endParaRPr>
          </a:p>
          <a:p>
            <a:pPr marL="214313" indent="-214313">
              <a:buFont typeface="Arial" pitchFamily="34" charset="0"/>
              <a:buChar char="•"/>
            </a:pPr>
            <a:r>
              <a:rPr lang="en-AU" sz="2400" dirty="0" smtClean="0">
                <a:solidFill>
                  <a:prstClr val="black"/>
                </a:solidFill>
              </a:rPr>
              <a:t>A </a:t>
            </a:r>
            <a:r>
              <a:rPr lang="en-AU" sz="2400" dirty="0" smtClean="0">
                <a:solidFill>
                  <a:prstClr val="black"/>
                </a:solidFill>
              </a:rPr>
              <a:t>third </a:t>
            </a:r>
            <a:r>
              <a:rPr lang="en-AU" sz="2400" dirty="0" smtClean="0">
                <a:solidFill>
                  <a:prstClr val="black"/>
                </a:solidFill>
              </a:rPr>
              <a:t>of all iSTEM Schools are in the Hunter  </a:t>
            </a:r>
            <a:endParaRPr lang="en-AU" sz="2400" dirty="0">
              <a:solidFill>
                <a:prstClr val="black"/>
              </a:solidFill>
            </a:endParaRPr>
          </a:p>
          <a:p>
            <a:pPr marL="214313" indent="-214313">
              <a:buFont typeface="Arial" pitchFamily="34" charset="0"/>
              <a:buChar char="•"/>
            </a:pPr>
            <a:endParaRPr lang="en-AU" sz="2400" dirty="0">
              <a:solidFill>
                <a:prstClr val="black"/>
              </a:solidFill>
            </a:endParaRPr>
          </a:p>
          <a:p>
            <a:pPr marL="214313" indent="-214313">
              <a:buFont typeface="Arial" pitchFamily="34" charset="0"/>
              <a:buChar char="•"/>
            </a:pPr>
            <a:r>
              <a:rPr lang="en-US" sz="2400" dirty="0">
                <a:solidFill>
                  <a:prstClr val="black"/>
                </a:solidFill>
              </a:rPr>
              <a:t>ISTEM </a:t>
            </a:r>
            <a:r>
              <a:rPr lang="en-US" sz="2400" dirty="0" smtClean="0">
                <a:solidFill>
                  <a:prstClr val="black"/>
                </a:solidFill>
              </a:rPr>
              <a:t>will be Delivered </a:t>
            </a:r>
            <a:r>
              <a:rPr lang="en-US" sz="2400" dirty="0">
                <a:solidFill>
                  <a:prstClr val="black"/>
                </a:solidFill>
              </a:rPr>
              <a:t>by </a:t>
            </a:r>
            <a:r>
              <a:rPr lang="en-US" sz="2400" dirty="0" smtClean="0">
                <a:solidFill>
                  <a:prstClr val="black"/>
                </a:solidFill>
              </a:rPr>
              <a:t>Some </a:t>
            </a:r>
            <a:r>
              <a:rPr lang="en-US" sz="2400" dirty="0">
                <a:solidFill>
                  <a:prstClr val="black"/>
                </a:solidFill>
              </a:rPr>
              <a:t>of NSW’s top STEM </a:t>
            </a:r>
            <a:r>
              <a:rPr lang="en-US" sz="2400" dirty="0" smtClean="0">
                <a:solidFill>
                  <a:prstClr val="black"/>
                </a:solidFill>
              </a:rPr>
              <a:t>Schools</a:t>
            </a:r>
          </a:p>
          <a:p>
            <a:pPr marL="214313" indent="-214313">
              <a:buFont typeface="Arial" pitchFamily="34" charset="0"/>
              <a:buChar char="•"/>
            </a:pPr>
            <a:endParaRPr lang="en-US" sz="2400" dirty="0">
              <a:solidFill>
                <a:prstClr val="black"/>
              </a:solidFill>
            </a:endParaRPr>
          </a:p>
          <a:p>
            <a:pPr marL="214313" indent="-214313">
              <a:buFont typeface="Arial" pitchFamily="34" charset="0"/>
              <a:buChar char="•"/>
            </a:pPr>
            <a:r>
              <a:rPr lang="en-US" sz="2400" dirty="0" smtClean="0">
                <a:solidFill>
                  <a:prstClr val="black"/>
                </a:solidFill>
              </a:rPr>
              <a:t>11% all girls schools</a:t>
            </a:r>
            <a:endParaRPr lang="en-AU" sz="2400" dirty="0">
              <a:solidFill>
                <a:prstClr val="black"/>
              </a:solidFill>
            </a:endParaRPr>
          </a:p>
        </p:txBody>
      </p:sp>
      <p:sp>
        <p:nvSpPr>
          <p:cNvPr id="8" name="Title 1"/>
          <p:cNvSpPr txBox="1">
            <a:spLocks/>
          </p:cNvSpPr>
          <p:nvPr/>
        </p:nvSpPr>
        <p:spPr>
          <a:xfrm>
            <a:off x="810323" y="1455912"/>
            <a:ext cx="8333678" cy="886593"/>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AU" sz="3300" b="1" dirty="0" smtClean="0">
                <a:solidFill>
                  <a:prstClr val="black"/>
                </a:solidFill>
              </a:rPr>
              <a:t>Integrated STEM</a:t>
            </a:r>
            <a:endParaRPr lang="en-AU" sz="3300" b="1" dirty="0">
              <a:solidFill>
                <a:prstClr val="black"/>
              </a:solidFill>
            </a:endParaRPr>
          </a:p>
        </p:txBody>
      </p:sp>
      <p:pic>
        <p:nvPicPr>
          <p:cNvPr id="33" name="Picture 32" descr="http://negs.nsw.edu.au/wp-content/themes/nucleo-negsnsw/images/mulitsite-homepage-logo.png"/>
          <p:cNvPicPr/>
          <p:nvPr/>
        </p:nvPicPr>
        <p:blipFill rotWithShape="1">
          <a:blip r:embed="rId5" cstate="print">
            <a:extLst>
              <a:ext uri="{28A0092B-C50C-407E-A947-70E740481C1C}">
                <a14:useLocalDpi xmlns:a14="http://schemas.microsoft.com/office/drawing/2010/main" val="0"/>
              </a:ext>
            </a:extLst>
          </a:blip>
          <a:srcRect r="54328"/>
          <a:stretch/>
        </p:blipFill>
        <p:spPr bwMode="auto">
          <a:xfrm>
            <a:off x="5342109" y="3875869"/>
            <a:ext cx="628650" cy="875030"/>
          </a:xfrm>
          <a:prstGeom prst="rect">
            <a:avLst/>
          </a:prstGeom>
          <a:noFill/>
          <a:ln>
            <a:noFill/>
          </a:ln>
          <a:extLst>
            <a:ext uri="{53640926-AAD7-44D8-BBD7-CCE9431645EC}">
              <a14:shadowObscured xmlns:a14="http://schemas.microsoft.com/office/drawing/2010/main"/>
            </a:ext>
          </a:extLst>
        </p:spPr>
      </p:pic>
      <p:pic>
        <p:nvPicPr>
          <p:cNvPr id="34" name="Picture 33" descr="https://upload.wikimedia.org/wikipedia/en/8/81/Parramatta_Marist_High_School_logo.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89449" y="5007144"/>
            <a:ext cx="651208" cy="822703"/>
          </a:xfrm>
          <a:prstGeom prst="rect">
            <a:avLst/>
          </a:prstGeom>
          <a:noFill/>
          <a:ln>
            <a:noFill/>
          </a:ln>
        </p:spPr>
      </p:pic>
      <p:pic>
        <p:nvPicPr>
          <p:cNvPr id="36" name="Picture 35" descr="https://encrypted-tbn2.gstatic.com/images?q=tbn:ANd9GcRbC1Gq5bpco43LHKzgSd4tBH2YO9VANSKXAoIlMakFm8mfWeue"/>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64447" y="5007144"/>
            <a:ext cx="762000" cy="823630"/>
          </a:xfrm>
          <a:prstGeom prst="rect">
            <a:avLst/>
          </a:prstGeom>
          <a:noFill/>
          <a:ln>
            <a:noFill/>
          </a:ln>
        </p:spPr>
      </p:pic>
      <p:pic>
        <p:nvPicPr>
          <p:cNvPr id="37" name="Picture 36" descr="http://www-static.spulsecdn.net/pics/00/03/62/58/3625865_1_S.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50237" y="5006217"/>
            <a:ext cx="717365" cy="823630"/>
          </a:xfrm>
          <a:prstGeom prst="rect">
            <a:avLst/>
          </a:prstGeom>
          <a:noFill/>
          <a:ln>
            <a:noFill/>
          </a:ln>
        </p:spPr>
      </p:pic>
      <p:pic>
        <p:nvPicPr>
          <p:cNvPr id="38" name="Picture 37"/>
          <p:cNvPicPr/>
          <p:nvPr/>
        </p:nvPicPr>
        <p:blipFill>
          <a:blip r:embed="rId9" cstate="print">
            <a:extLst>
              <a:ext uri="{28A0092B-C50C-407E-A947-70E740481C1C}">
                <a14:useLocalDpi xmlns:a14="http://schemas.microsoft.com/office/drawing/2010/main" val="0"/>
              </a:ext>
            </a:extLst>
          </a:blip>
          <a:stretch>
            <a:fillRect/>
          </a:stretch>
        </p:blipFill>
        <p:spPr>
          <a:xfrm>
            <a:off x="5394937" y="5007144"/>
            <a:ext cx="717350" cy="822704"/>
          </a:xfrm>
          <a:prstGeom prst="rect">
            <a:avLst/>
          </a:prstGeom>
        </p:spPr>
      </p:pic>
      <p:pic>
        <p:nvPicPr>
          <p:cNvPr id="18" name="Picture 17"/>
          <p:cNvPicPr>
            <a:picLocks noChangeAspect="1"/>
          </p:cNvPicPr>
          <p:nvPr/>
        </p:nvPicPr>
        <p:blipFill>
          <a:blip r:embed="rId10"/>
          <a:stretch>
            <a:fillRect/>
          </a:stretch>
        </p:blipFill>
        <p:spPr>
          <a:xfrm>
            <a:off x="6018335" y="3886627"/>
            <a:ext cx="755970" cy="853514"/>
          </a:xfrm>
          <a:prstGeom prst="rect">
            <a:avLst/>
          </a:prstGeom>
        </p:spPr>
      </p:pic>
      <p:pic>
        <p:nvPicPr>
          <p:cNvPr id="19" name="Picture 18"/>
          <p:cNvPicPr>
            <a:picLocks noChangeAspect="1"/>
          </p:cNvPicPr>
          <p:nvPr/>
        </p:nvPicPr>
        <p:blipFill>
          <a:blip r:embed="rId11"/>
          <a:stretch>
            <a:fillRect/>
          </a:stretch>
        </p:blipFill>
        <p:spPr>
          <a:xfrm rot="309907">
            <a:off x="6995635" y="2067026"/>
            <a:ext cx="1941903" cy="2601744"/>
          </a:xfrm>
          <a:prstGeom prst="rect">
            <a:avLst/>
          </a:prstGeom>
        </p:spPr>
      </p:pic>
      <p:pic>
        <p:nvPicPr>
          <p:cNvPr id="2" name="Picture 1"/>
          <p:cNvPicPr>
            <a:picLocks noChangeAspect="1"/>
          </p:cNvPicPr>
          <p:nvPr/>
        </p:nvPicPr>
        <p:blipFill>
          <a:blip r:embed="rId12"/>
          <a:stretch>
            <a:fillRect/>
          </a:stretch>
        </p:blipFill>
        <p:spPr>
          <a:xfrm>
            <a:off x="5321886" y="2522623"/>
            <a:ext cx="1523613" cy="1097001"/>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99456" y="6065799"/>
            <a:ext cx="2057400" cy="495300"/>
          </a:xfrm>
          <a:prstGeom prst="rect">
            <a:avLst/>
          </a:prstGeom>
        </p:spPr>
      </p:pic>
      <p:pic>
        <p:nvPicPr>
          <p:cNvPr id="20" name="Picture 19"/>
          <p:cNvPicPr>
            <a:picLocks noChangeAspect="1"/>
          </p:cNvPicPr>
          <p:nvPr/>
        </p:nvPicPr>
        <p:blipFill rotWithShape="1">
          <a:blip r:embed="rId14"/>
          <a:srcRect r="59671"/>
          <a:stretch/>
        </p:blipFill>
        <p:spPr>
          <a:xfrm>
            <a:off x="85703" y="369845"/>
            <a:ext cx="2997131" cy="963251"/>
          </a:xfrm>
          <a:prstGeom prst="rect">
            <a:avLst/>
          </a:prstGeom>
        </p:spPr>
      </p:pic>
    </p:spTree>
    <p:extLst>
      <p:ext uri="{BB962C8B-B14F-4D97-AF65-F5344CB8AC3E}">
        <p14:creationId xmlns:p14="http://schemas.microsoft.com/office/powerpoint/2010/main" val="40645431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8477</TotalTime>
  <Words>1242</Words>
  <Application>Microsoft Office PowerPoint</Application>
  <PresentationFormat>On-screen Show (4:3)</PresentationFormat>
  <Paragraphs>134</Paragraphs>
  <Slides>15</Slides>
  <Notes>7</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  ME Program Hunter Region NSW &amp; STEM Opportunities   The University of Newcastle Tuesday 19th July 2016 Dr Scott Sleap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sleap</dc:creator>
  <cp:lastModifiedBy>scott sleap</cp:lastModifiedBy>
  <cp:revision>156</cp:revision>
  <cp:lastPrinted>2016-04-10T22:46:10Z</cp:lastPrinted>
  <dcterms:created xsi:type="dcterms:W3CDTF">2016-03-08T09:51:16Z</dcterms:created>
  <dcterms:modified xsi:type="dcterms:W3CDTF">2016-07-18T10:36:48Z</dcterms:modified>
</cp:coreProperties>
</file>