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8" r:id="rId2"/>
    <p:sldId id="339" r:id="rId3"/>
    <p:sldId id="367" r:id="rId4"/>
    <p:sldId id="366" r:id="rId5"/>
    <p:sldId id="352" r:id="rId6"/>
    <p:sldId id="369" r:id="rId7"/>
    <p:sldId id="370" r:id="rId8"/>
    <p:sldId id="365" r:id="rId9"/>
    <p:sldId id="356" r:id="rId10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76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>
          <p15:clr>
            <a:srgbClr val="A4A3A4"/>
          </p15:clr>
        </p15:guide>
        <p15:guide id="4" orient="horz" pos="1152">
          <p15:clr>
            <a:srgbClr val="A4A3A4"/>
          </p15:clr>
        </p15:guide>
        <p15:guide id="5" orient="horz" pos="3792">
          <p15:clr>
            <a:srgbClr val="A4A3A4"/>
          </p15:clr>
        </p15:guide>
        <p15:guide id="6" orient="horz" pos="1440">
          <p15:clr>
            <a:srgbClr val="A4A3A4"/>
          </p15:clr>
        </p15:guide>
        <p15:guide id="7" orient="horz" pos="4128">
          <p15:clr>
            <a:srgbClr val="A4A3A4"/>
          </p15:clr>
        </p15:guide>
        <p15:guide id="8" orient="horz" pos="480">
          <p15:clr>
            <a:srgbClr val="A4A3A4"/>
          </p15:clr>
        </p15:guide>
        <p15:guide id="9" pos="2880">
          <p15:clr>
            <a:srgbClr val="A4A3A4"/>
          </p15:clr>
        </p15:guide>
        <p15:guide id="10" pos="1344">
          <p15:clr>
            <a:srgbClr val="A4A3A4"/>
          </p15:clr>
        </p15:guide>
        <p15:guide id="11" pos="480">
          <p15:clr>
            <a:srgbClr val="A4A3A4"/>
          </p15:clr>
        </p15:guide>
        <p15:guide id="12" pos="1920">
          <p15:clr>
            <a:srgbClr val="A4A3A4"/>
          </p15:clr>
        </p15:guide>
        <p15:guide id="13" pos="499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3399"/>
    <a:srgbClr val="0066CC"/>
    <a:srgbClr val="66CC00"/>
    <a:srgbClr val="000000"/>
    <a:srgbClr val="FFFF99"/>
    <a:srgbClr val="FFCC33"/>
    <a:srgbClr val="D2D2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68" autoAdjust="0"/>
    <p:restoredTop sz="90929"/>
  </p:normalViewPr>
  <p:slideViewPr>
    <p:cSldViewPr>
      <p:cViewPr varScale="1">
        <p:scale>
          <a:sx n="66" d="100"/>
          <a:sy n="66" d="100"/>
        </p:scale>
        <p:origin x="1494" y="78"/>
      </p:cViewPr>
      <p:guideLst>
        <p:guide orient="horz" pos="2576"/>
        <p:guide orient="horz" pos="1008"/>
        <p:guide orient="horz"/>
        <p:guide orient="horz" pos="1152"/>
        <p:guide orient="horz" pos="3792"/>
        <p:guide orient="horz" pos="1440"/>
        <p:guide orient="horz" pos="4128"/>
        <p:guide orient="horz" pos="480"/>
        <p:guide pos="2880"/>
        <p:guide pos="1344"/>
        <p:guide pos="480"/>
        <p:guide pos="1920"/>
        <p:guide pos="499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2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6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86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86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9A40AF-9F94-45D3-92E3-04A432103A1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457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F305754-64B2-492A-8B94-62FDB49EC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1774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631307-A4F8-4480-B655-BFF3EECFA171}" type="slidenum">
              <a:rPr lang="en-US">
                <a:solidFill>
                  <a:srgbClr val="000000"/>
                </a:solidFill>
              </a:rPr>
              <a:pPr/>
              <a:t>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1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1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1872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93763-3E6B-4921-B5FC-D32BCB037A3B}" type="slidenum">
              <a:rPr lang="en-US">
                <a:solidFill>
                  <a:srgbClr val="000000"/>
                </a:solidFill>
              </a:rPr>
              <a:pPr/>
              <a:t>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655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93763-3E6B-4921-B5FC-D32BCB037A3B}" type="slidenum">
              <a:rPr lang="en-US">
                <a:solidFill>
                  <a:srgbClr val="000000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6555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93763-3E6B-4921-B5FC-D32BCB037A3B}" type="slidenum">
              <a:rPr lang="en-US">
                <a:solidFill>
                  <a:srgbClr val="000000"/>
                </a:solidFill>
              </a:rPr>
              <a:pPr/>
              <a:t>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0274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93763-3E6B-4921-B5FC-D32BCB037A3B}" type="slidenum">
              <a:rPr lang="en-US">
                <a:solidFill>
                  <a:srgbClr val="000000"/>
                </a:solidFill>
              </a:rPr>
              <a:pPr/>
              <a:t>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568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93763-3E6B-4921-B5FC-D32BCB037A3B}" type="slidenum">
              <a:rPr lang="en-US">
                <a:solidFill>
                  <a:srgbClr val="000000"/>
                </a:solidFill>
              </a:rPr>
              <a:pPr/>
              <a:t>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5680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93763-3E6B-4921-B5FC-D32BCB037A3B}" type="slidenum">
              <a:rPr lang="en-US">
                <a:solidFill>
                  <a:srgbClr val="000000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015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93763-3E6B-4921-B5FC-D32BCB037A3B}" type="slidenum">
              <a:rPr lang="en-US">
                <a:solidFill>
                  <a:srgbClr val="000000"/>
                </a:solidFill>
              </a:rPr>
              <a:pPr/>
              <a:t>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5680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093763-3E6B-4921-B5FC-D32BCB037A3B}" type="slidenum">
              <a:rPr lang="en-US">
                <a:solidFill>
                  <a:srgbClr val="000000"/>
                </a:solidFill>
              </a:rPr>
              <a:pPr/>
              <a:t>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759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2133600"/>
            <a:ext cx="6934200" cy="12954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089400"/>
            <a:ext cx="6248400" cy="2463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38245" name="Text Box 5"/>
          <p:cNvSpPr txBox="1">
            <a:spLocks noChangeArrowheads="1"/>
          </p:cNvSpPr>
          <p:nvPr userDrawn="1"/>
        </p:nvSpPr>
        <p:spPr bwMode="auto">
          <a:xfrm>
            <a:off x="762000" y="1295400"/>
            <a:ext cx="762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138249" name="Picture 9" descr="UON_Square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04138" y="0"/>
            <a:ext cx="1439862" cy="143986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E782AF-3036-471E-9456-3F2B5C007E97}" type="datetime4">
              <a:rPr lang="en-US"/>
              <a:pPr/>
              <a:t>July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551376-55D4-425E-97F0-9887ED6EB1F8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462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5413" y="677863"/>
            <a:ext cx="1906587" cy="5341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063" y="677863"/>
            <a:ext cx="5568950" cy="5341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2B370C-F281-4628-A1A7-C8131B54CFBC}" type="datetime4">
              <a:rPr lang="en-US"/>
              <a:pPr/>
              <a:t>July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8E910A-7743-4D82-8B72-4258C7746953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549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FBCCB6B-6123-494A-BDE7-2B2B3A9485E6}" type="datetime4">
              <a:rPr lang="en-US"/>
              <a:pPr/>
              <a:t>July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A86469-21ED-421D-83A0-B1934E8C0C71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143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0BE00C6-688D-4242-ACC5-F787ABEBA148}" type="datetime4">
              <a:rPr lang="en-US"/>
              <a:pPr/>
              <a:t>July 16, 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ADF31-FA71-45B4-9CA7-F7413FF0A28D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2896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8800"/>
            <a:ext cx="37338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8800"/>
            <a:ext cx="37338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18017B-0775-4197-9F26-1C3248066D89}" type="datetime4">
              <a:rPr lang="en-US"/>
              <a:pPr/>
              <a:t>July 16,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5D816D-C12E-4D08-B9B3-4D68851B3EF2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5915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11923E-18A2-4D07-BB1C-0BD71F36D10B}" type="datetime4">
              <a:rPr lang="en-US"/>
              <a:pPr/>
              <a:t>July 16, 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C32F51-CE98-4386-BBBD-783DD98C7E0F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8402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C048DE-6E7A-495E-8E0D-6F1B20111B05}" type="datetime4">
              <a:rPr lang="en-US"/>
              <a:pPr/>
              <a:t>July 16, 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C5663F-0EDC-4F19-802A-9D0D9A23124F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189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90DDA2-6B8F-47F4-AECB-54924121FE25}" type="datetime4">
              <a:rPr lang="en-US"/>
              <a:pPr/>
              <a:t>July 16, 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FADA07-A4DC-4A1E-A7FD-9D17CB0F0524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288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37CD38D-E88A-4165-9299-F1B0EDAC7838}" type="datetime4">
              <a:rPr lang="en-US"/>
              <a:pPr/>
              <a:t>July 16,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A2EFF4-A48B-415E-AF6E-652445FD7658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861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2CA5548-85E9-4B6C-9851-68D7EE1A9C39}" type="datetime4">
              <a:rPr lang="en-US"/>
              <a:pPr/>
              <a:t>July 16, 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215044-C7E8-4E8F-B923-002C99595733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753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4063" y="677863"/>
            <a:ext cx="7627937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8800"/>
            <a:ext cx="7620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pic>
        <p:nvPicPr>
          <p:cNvPr id="1031" name="Picture 7" descr="UON_RESTRICTED_MONO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6172200"/>
            <a:ext cx="1641475" cy="5778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40" name="Text Box 16"/>
          <p:cNvSpPr txBox="1">
            <a:spLocks noChangeArrowheads="1"/>
          </p:cNvSpPr>
          <p:nvPr userDrawn="1"/>
        </p:nvSpPr>
        <p:spPr bwMode="auto">
          <a:xfrm>
            <a:off x="762000" y="1295400"/>
            <a:ext cx="762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1053" name="Rectangle 2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9138" y="6248400"/>
            <a:ext cx="13716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fld id="{7EA9D35B-6F8B-45E3-9D9F-7576095C1B51}" type="datetime4">
              <a:rPr lang="en-US"/>
              <a:pPr/>
              <a:t>July 16, 2016</a:t>
            </a:fld>
            <a:endParaRPr lang="en-US"/>
          </a:p>
        </p:txBody>
      </p:sp>
      <p:sp>
        <p:nvSpPr>
          <p:cNvPr id="1054" name="Rectangle 3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9138" y="6380163"/>
            <a:ext cx="59436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50000"/>
              </a:lnSpc>
              <a:defRPr sz="1000" b="1">
                <a:solidFill>
                  <a:srgbClr val="000000"/>
                </a:solidFill>
              </a:defRPr>
            </a:lvl1pPr>
          </a:lstStyle>
          <a:p>
            <a:r>
              <a:rPr lang="en-US"/>
              <a:t>A presentation to company name  |  www.newcastle.edu.au</a:t>
            </a:r>
          </a:p>
        </p:txBody>
      </p:sp>
      <p:sp>
        <p:nvSpPr>
          <p:cNvPr id="1055" name="Rectangle 3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63000" y="762000"/>
            <a:ext cx="381000" cy="381000"/>
          </a:xfrm>
          <a:prstGeom prst="rect">
            <a:avLst/>
          </a:prstGeom>
          <a:solidFill>
            <a:srgbClr val="000000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fld id="{0D35E474-8E4A-4D1E-AED0-5730C8A6C11E}" type="slidenum">
              <a:rPr lang="en-US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panose="020B0604020202020204" pitchFamily="34" charset="0"/>
          <a:ea typeface="ＭＳ Ｐゴシック" panose="020B0600070205080204" pitchFamily="34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ustraliancurriculum.edu.au/technologies/digital-technologies/curriculum/f-10?layout=1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447800" y="1828800"/>
            <a:ext cx="5644480" cy="1384176"/>
          </a:xfrm>
          <a:noFill/>
        </p:spPr>
        <p:txBody>
          <a:bodyPr/>
          <a:lstStyle/>
          <a:p>
            <a:r>
              <a:rPr lang="en-US" sz="2400" dirty="0" smtClean="0"/>
              <a:t>CS4S High School 2016</a:t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1800" dirty="0" smtClean="0"/>
              <a:t>An Introduction to General-Purpose Programming,</a:t>
            </a:r>
            <a:br>
              <a:rPr lang="en-US" sz="1800" dirty="0" smtClean="0"/>
            </a:br>
            <a:r>
              <a:rPr lang="en-US" sz="1800" dirty="0" smtClean="0"/>
              <a:t>with Sonic Pi</a:t>
            </a:r>
            <a:r>
              <a:rPr lang="en-US" sz="1800" dirty="0"/>
              <a:t/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11560" y="4267200"/>
            <a:ext cx="6400800" cy="1854200"/>
          </a:xfrm>
          <a:noFill/>
          <a:ln/>
        </p:spPr>
        <p:txBody>
          <a:bodyPr wrap="none" lIns="144000" tIns="144000" rIns="144000" bIns="144000" anchor="b"/>
          <a:lstStyle/>
          <a:p>
            <a:r>
              <a:rPr lang="en-US" sz="1600" b="1" dirty="0" err="1" smtClean="0"/>
              <a:t>Mr</a:t>
            </a:r>
            <a:r>
              <a:rPr lang="en-US" sz="1600" b="1" dirty="0" smtClean="0"/>
              <a:t> Daniel Hickmott</a:t>
            </a:r>
            <a:endParaRPr lang="en-US" sz="1600" b="1" dirty="0"/>
          </a:p>
          <a:p>
            <a:r>
              <a:rPr lang="en-AU" sz="1400" dirty="0" smtClean="0"/>
              <a:t>Research Assistant</a:t>
            </a:r>
          </a:p>
          <a:p>
            <a:r>
              <a:rPr lang="en-AU" sz="1400" dirty="0" smtClean="0"/>
              <a:t>School of Education, Faculty of Education and Arts</a:t>
            </a:r>
            <a:endParaRPr lang="en-US" sz="1400" dirty="0"/>
          </a:p>
          <a:p>
            <a:r>
              <a:rPr lang="en-US" sz="1400" smtClean="0"/>
              <a:t>19</a:t>
            </a:r>
            <a:r>
              <a:rPr lang="en-US" sz="1400" baseline="30000" smtClean="0"/>
              <a:t>th</a:t>
            </a:r>
            <a:r>
              <a:rPr lang="en-US" sz="1400" smtClean="0"/>
              <a:t> </a:t>
            </a:r>
            <a:r>
              <a:rPr lang="en-US" sz="1400" dirty="0" smtClean="0"/>
              <a:t>July 2016</a:t>
            </a:r>
            <a:endParaRPr lang="en-US" sz="1400" dirty="0"/>
          </a:p>
        </p:txBody>
      </p:sp>
      <p:sp>
        <p:nvSpPr>
          <p:cNvPr id="141322" name="Rectangle 10"/>
          <p:cNvSpPr>
            <a:spLocks noChangeArrowheads="1"/>
          </p:cNvSpPr>
          <p:nvPr/>
        </p:nvSpPr>
        <p:spPr bwMode="auto">
          <a:xfrm>
            <a:off x="0" y="0"/>
            <a:ext cx="331788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260648"/>
            <a:ext cx="6758684" cy="875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4466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4CAA-3E4F-4449-AD70-EAE6867891D4}" type="slidenum">
              <a:rPr lang="en-US">
                <a:solidFill>
                  <a:srgbClr val="FFFFFF"/>
                </a:solidFill>
              </a:rPr>
              <a:pPr/>
              <a:t>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58651" y="692696"/>
            <a:ext cx="7197725" cy="1216025"/>
          </a:xfrm>
          <a:noFill/>
        </p:spPr>
        <p:txBody>
          <a:bodyPr/>
          <a:lstStyle/>
          <a:p>
            <a:r>
              <a:rPr lang="en-US" dirty="0" smtClean="0"/>
              <a:t>Presentation Contents</a:t>
            </a:r>
            <a:endParaRPr lang="en-US" dirty="0"/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0" y="0"/>
            <a:ext cx="331788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761999" y="1772816"/>
            <a:ext cx="7197725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572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763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What is General-Purpose Programming?</a:t>
            </a:r>
          </a:p>
          <a:p>
            <a:pPr marL="342000" indent="-342000"/>
            <a:endParaRPr lang="en-US" sz="20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Digital Technologies and General-Purpose Programming</a:t>
            </a:r>
          </a:p>
          <a:p>
            <a:pPr marL="342000" indent="-342000"/>
            <a:endParaRPr lang="en-US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General-Purpose Programming Languages</a:t>
            </a:r>
          </a:p>
          <a:p>
            <a:pPr marL="342000" indent="-342000"/>
            <a:endParaRPr lang="en-US" sz="20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Sonic Pi	</a:t>
            </a:r>
          </a:p>
          <a:p>
            <a:pPr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Activity</a:t>
            </a:r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endParaRPr lang="en-AU" sz="18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457200"/>
            <a:endParaRPr lang="en-AU" sz="1400" dirty="0">
              <a:solidFill>
                <a:srgbClr val="000000"/>
              </a:solidFill>
            </a:endParaRPr>
          </a:p>
          <a:p>
            <a:pPr marL="342000" indent="-457200" eaLnBrk="1" hangingPunct="1"/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35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4CAA-3E4F-4449-AD70-EAE6867891D4}" type="slidenum">
              <a:rPr lang="en-US">
                <a:solidFill>
                  <a:srgbClr val="FFFFFF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55576" y="700807"/>
            <a:ext cx="7776864" cy="1216025"/>
          </a:xfrm>
          <a:noFill/>
        </p:spPr>
        <p:txBody>
          <a:bodyPr/>
          <a:lstStyle/>
          <a:p>
            <a:pPr marL="342000" indent="-342000"/>
            <a:r>
              <a:rPr lang="en-US" dirty="0">
                <a:solidFill>
                  <a:srgbClr val="000000"/>
                </a:solidFill>
              </a:rPr>
              <a:t>What</a:t>
            </a:r>
            <a:r>
              <a:rPr lang="en-US" sz="3200" dirty="0">
                <a:solidFill>
                  <a:srgbClr val="000000"/>
                </a:solidFill>
              </a:rPr>
              <a:t> is </a:t>
            </a:r>
            <a:r>
              <a:rPr lang="en-US" sz="3200" dirty="0" smtClean="0">
                <a:solidFill>
                  <a:srgbClr val="000000"/>
                </a:solidFill>
              </a:rPr>
              <a:t>General-Purpose Programming?</a:t>
            </a:r>
            <a:endParaRPr lang="en-US" sz="3200" dirty="0">
              <a:solidFill>
                <a:srgbClr val="000000"/>
              </a:solidFill>
            </a:endParaRPr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0" y="0"/>
            <a:ext cx="331788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761999" y="1700808"/>
            <a:ext cx="7197725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572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763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000" indent="-342000"/>
            <a:endParaRPr lang="en-US" sz="2000" dirty="0" smtClean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General-Purpose Programming Languages are those where programs are (usually) written using text</a:t>
            </a:r>
          </a:p>
          <a:p>
            <a:pPr marL="342000" indent="-342000"/>
            <a:endParaRPr lang="en-US" sz="20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Unlike Visual Programming languages, you have to be more careful about typos and syntax errors </a:t>
            </a:r>
          </a:p>
          <a:p>
            <a:pPr marL="342000" indent="-342000"/>
            <a:endParaRPr lang="en-US" sz="20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These languages are used by professional Engineers in industry and research to develop software</a:t>
            </a:r>
          </a:p>
          <a:p>
            <a:pPr marL="342000" indent="-342000"/>
            <a:endParaRPr lang="en-US" sz="20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Java, Python, C++, Swift… the list goes on</a:t>
            </a:r>
          </a:p>
          <a:p>
            <a:pPr marL="342000" indent="-342000"/>
            <a:endParaRPr lang="en-US" sz="2000" dirty="0">
              <a:solidFill>
                <a:srgbClr val="000000"/>
              </a:solidFill>
            </a:endParaRPr>
          </a:p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endParaRPr lang="en-US" sz="18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8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800" dirty="0">
              <a:solidFill>
                <a:srgbClr val="000000"/>
              </a:solidFill>
            </a:endParaRPr>
          </a:p>
          <a:p>
            <a:pPr marL="342000" indent="-342000"/>
            <a:endParaRPr lang="en-AU" sz="18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457200"/>
            <a:endParaRPr lang="en-AU" sz="1400" dirty="0">
              <a:solidFill>
                <a:srgbClr val="000000"/>
              </a:solidFill>
            </a:endParaRPr>
          </a:p>
          <a:p>
            <a:pPr marL="342000" indent="-457200" eaLnBrk="1" hangingPunct="1"/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23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4CAA-3E4F-4449-AD70-EAE6867891D4}" type="slidenum">
              <a:rPr lang="en-US">
                <a:solidFill>
                  <a:srgbClr val="FFFFFF"/>
                </a:solidFill>
              </a:rPr>
              <a:pPr/>
              <a:t>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692696"/>
            <a:ext cx="8424936" cy="1216025"/>
          </a:xfrm>
          <a:noFill/>
        </p:spPr>
        <p:txBody>
          <a:bodyPr/>
          <a:lstStyle/>
          <a:p>
            <a:r>
              <a:rPr lang="en-US" sz="2400" dirty="0" smtClean="0"/>
              <a:t>Digital Technologies &amp; General-Purpose Programming</a:t>
            </a:r>
            <a:endParaRPr lang="en-US" sz="2400" dirty="0"/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0" y="0"/>
            <a:ext cx="331788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761999" y="1412776"/>
            <a:ext cx="7197725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572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763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buNone/>
            </a:pPr>
            <a:endParaRPr lang="en-AU" sz="1800" dirty="0" smtClean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General-Purpose Programming Languages are mentioned in the content descriptions in the Digital Technologies curriculum</a:t>
            </a:r>
            <a:r>
              <a:rPr lang="en-US" sz="2000" baseline="30000" dirty="0" smtClean="0">
                <a:solidFill>
                  <a:srgbClr val="000000"/>
                </a:solidFill>
              </a:rPr>
              <a:t>1</a:t>
            </a:r>
            <a:r>
              <a:rPr lang="en-US" sz="2000" dirty="0" smtClean="0">
                <a:solidFill>
                  <a:srgbClr val="000000"/>
                </a:solidFill>
              </a:rPr>
              <a:t>.</a:t>
            </a:r>
          </a:p>
          <a:p>
            <a:pPr marL="342000" indent="-342000"/>
            <a:endParaRPr lang="en-US" sz="20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b="1" dirty="0" smtClean="0">
                <a:solidFill>
                  <a:srgbClr val="000000"/>
                </a:solidFill>
              </a:rPr>
              <a:t>Years 7 &amp; 8: </a:t>
            </a:r>
            <a:r>
              <a:rPr lang="en-US" sz="2000" i="1" dirty="0" smtClean="0">
                <a:solidFill>
                  <a:srgbClr val="000000"/>
                </a:solidFill>
              </a:rPr>
              <a:t>“</a:t>
            </a:r>
            <a:r>
              <a:rPr lang="en-AU" sz="2000" i="1" dirty="0"/>
              <a:t>Implement and modify programs with user interfaces involving branching, iteration and functions in a general-purpose programming language (</a:t>
            </a:r>
            <a:r>
              <a:rPr lang="en-AU" sz="2000" i="1" u="sng" dirty="0"/>
              <a:t>ACTDIP030</a:t>
            </a:r>
            <a:r>
              <a:rPr lang="en-AU" sz="2000" i="1" dirty="0" smtClean="0"/>
              <a:t>)”</a:t>
            </a:r>
            <a:endParaRPr lang="en-US" sz="2000" i="1" dirty="0" smtClean="0">
              <a:solidFill>
                <a:srgbClr val="000000"/>
              </a:solidFill>
            </a:endParaRPr>
          </a:p>
          <a:p>
            <a:pPr marL="342000" indent="-342000"/>
            <a:endParaRPr lang="en-US" sz="18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b="1" dirty="0" smtClean="0">
                <a:solidFill>
                  <a:srgbClr val="000000"/>
                </a:solidFill>
              </a:rPr>
              <a:t>Years 9 &amp; 10: </a:t>
            </a:r>
            <a:r>
              <a:rPr lang="en-US" sz="2000" i="1" dirty="0" smtClean="0">
                <a:solidFill>
                  <a:srgbClr val="000000"/>
                </a:solidFill>
              </a:rPr>
              <a:t>“</a:t>
            </a:r>
            <a:r>
              <a:rPr lang="en-AU" sz="2000" i="1" dirty="0" smtClean="0"/>
              <a:t>Implement </a:t>
            </a:r>
            <a:r>
              <a:rPr lang="en-AU" sz="2000" i="1" dirty="0"/>
              <a:t>modular programs, applying selected algorithms and data structures including using an object-oriented programming language (</a:t>
            </a:r>
            <a:r>
              <a:rPr lang="en-AU" sz="2000" i="1" u="sng" dirty="0"/>
              <a:t>ACTDIP041</a:t>
            </a:r>
            <a:r>
              <a:rPr lang="en-AU" sz="2000" i="1" dirty="0" smtClean="0"/>
              <a:t>)”</a:t>
            </a:r>
            <a:endParaRPr lang="en-US" sz="2000" i="1" dirty="0">
              <a:solidFill>
                <a:srgbClr val="000000"/>
              </a:solidFill>
            </a:endParaRPr>
          </a:p>
          <a:p>
            <a:pPr marL="342000" indent="-342000"/>
            <a:endParaRPr lang="en-US" sz="18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US" sz="18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8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None/>
            </a:pPr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None/>
            </a:pPr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457200"/>
            <a:endParaRPr lang="en-AU" sz="1400" dirty="0">
              <a:solidFill>
                <a:srgbClr val="000000"/>
              </a:solidFill>
            </a:endParaRPr>
          </a:p>
          <a:p>
            <a:pPr marL="342000" indent="-457200" eaLnBrk="1" hangingPunct="1"/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50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4CAA-3E4F-4449-AD70-EAE6867891D4}" type="slidenum">
              <a:rPr lang="en-US">
                <a:solidFill>
                  <a:srgbClr val="FFFFFF"/>
                </a:solidFill>
              </a:rPr>
              <a:pPr/>
              <a:t>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0253" y="764704"/>
            <a:ext cx="8382000" cy="1216025"/>
          </a:xfrm>
          <a:noFill/>
        </p:spPr>
        <p:txBody>
          <a:bodyPr/>
          <a:lstStyle/>
          <a:p>
            <a:r>
              <a:rPr lang="en-US" dirty="0" smtClean="0"/>
              <a:t>General-Purpose Programming Languages</a:t>
            </a:r>
            <a:endParaRPr lang="en-US" dirty="0"/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0" y="0"/>
            <a:ext cx="331788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761999" y="1484784"/>
            <a:ext cx="7197725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572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763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/>
              <a:t>There are many general-purpose programming languages</a:t>
            </a:r>
          </a:p>
          <a:p>
            <a:pPr marL="342000" indent="-342000"/>
            <a:endParaRPr lang="en-US" sz="2000" dirty="0"/>
          </a:p>
          <a:p>
            <a:pPr marL="342000" indent="-342000"/>
            <a:r>
              <a:rPr lang="en-US" sz="2000" dirty="0" smtClean="0"/>
              <a:t>Many resources available for learning these </a:t>
            </a:r>
          </a:p>
          <a:p>
            <a:pPr marL="342000" indent="-342000"/>
            <a:endParaRPr lang="en-US" sz="2000" dirty="0"/>
          </a:p>
          <a:p>
            <a:pPr marL="342000" indent="-342000"/>
            <a:r>
              <a:rPr lang="en-US" sz="2000" dirty="0" smtClean="0"/>
              <a:t>Some languages that are common to learn:</a:t>
            </a:r>
          </a:p>
          <a:p>
            <a:pPr marL="1199250" lvl="1" indent="-342000"/>
            <a:r>
              <a:rPr lang="en-US" sz="1800" dirty="0" smtClean="0"/>
              <a:t>Python</a:t>
            </a:r>
          </a:p>
          <a:p>
            <a:pPr marL="1199250" lvl="1" indent="-342000"/>
            <a:r>
              <a:rPr lang="en-US" sz="1800" dirty="0" smtClean="0"/>
              <a:t>JavaScript</a:t>
            </a:r>
          </a:p>
          <a:p>
            <a:pPr marL="1199250" lvl="1" indent="-342000"/>
            <a:r>
              <a:rPr lang="en-US" sz="1800" dirty="0" smtClean="0"/>
              <a:t>Ruby</a:t>
            </a:r>
          </a:p>
          <a:p>
            <a:pPr marL="1199250" lvl="1" indent="-342000"/>
            <a:endParaRPr lang="en-US" sz="2000" dirty="0"/>
          </a:p>
          <a:p>
            <a:pPr marL="342000" indent="-342000"/>
            <a:r>
              <a:rPr lang="en-US" sz="2000" dirty="0" smtClean="0"/>
              <a:t>Your choice of language should depend on the project you want to complete</a:t>
            </a:r>
            <a:endParaRPr lang="en-US" sz="2000" dirty="0"/>
          </a:p>
          <a:p>
            <a:pPr marL="342000" indent="-342000"/>
            <a:endParaRPr lang="en-US" sz="2000" dirty="0"/>
          </a:p>
          <a:p>
            <a:pPr marL="342000" indent="-342000"/>
            <a:endParaRPr lang="en-US" sz="2000" dirty="0" smtClean="0"/>
          </a:p>
          <a:p>
            <a:pPr marL="342000" indent="-342000"/>
            <a:endParaRPr lang="en-AU" sz="2000" dirty="0"/>
          </a:p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endParaRPr lang="en-AU" sz="20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2000" dirty="0">
              <a:solidFill>
                <a:srgbClr val="000000"/>
              </a:solidFill>
            </a:endParaRPr>
          </a:p>
          <a:p>
            <a:pPr marL="1199250" lvl="1" indent="-342000"/>
            <a:endParaRPr lang="en-AU" sz="20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1199250" lvl="1" indent="-342000"/>
            <a:endParaRPr lang="en-AU" sz="20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20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457200"/>
            <a:endParaRPr lang="en-AU" sz="2000" dirty="0">
              <a:solidFill>
                <a:srgbClr val="000000"/>
              </a:solidFill>
            </a:endParaRPr>
          </a:p>
          <a:p>
            <a:pPr marL="342000" indent="-457200" eaLnBrk="1" hangingPunct="1"/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471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4CAA-3E4F-4449-AD70-EAE6867891D4}" type="slidenum">
              <a:rPr lang="en-US">
                <a:solidFill>
                  <a:srgbClr val="FFFFFF"/>
                </a:solidFill>
              </a:rPr>
              <a:pPr/>
              <a:t>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72815"/>
            <a:ext cx="8382000" cy="1216025"/>
          </a:xfrm>
          <a:noFill/>
        </p:spPr>
        <p:txBody>
          <a:bodyPr/>
          <a:lstStyle/>
          <a:p>
            <a:r>
              <a:rPr lang="en-US" dirty="0" smtClean="0"/>
              <a:t>Sonic Pi</a:t>
            </a:r>
            <a:endParaRPr lang="en-US" dirty="0"/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0" y="0"/>
            <a:ext cx="331788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761999" y="1484784"/>
            <a:ext cx="7197725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572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763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Today we’ll use Sonic Pi, which is a:</a:t>
            </a:r>
          </a:p>
          <a:p>
            <a:pPr marL="1199250" lvl="1" indent="-342000"/>
            <a:r>
              <a:rPr lang="en-US" sz="1800" dirty="0" smtClean="0">
                <a:solidFill>
                  <a:srgbClr val="000000"/>
                </a:solidFill>
              </a:rPr>
              <a:t>Educational tool</a:t>
            </a:r>
          </a:p>
          <a:p>
            <a:pPr marL="1199250" lvl="1" indent="-342000"/>
            <a:r>
              <a:rPr lang="en-US" sz="1800" dirty="0" smtClean="0">
                <a:solidFill>
                  <a:srgbClr val="000000"/>
                </a:solidFill>
              </a:rPr>
              <a:t>Musical instrument</a:t>
            </a:r>
          </a:p>
          <a:p>
            <a:pPr marL="1199250" lvl="1" indent="-342000"/>
            <a:r>
              <a:rPr lang="en-US" sz="1800" dirty="0" smtClean="0">
                <a:solidFill>
                  <a:srgbClr val="000000"/>
                </a:solidFill>
              </a:rPr>
              <a:t>Programming environment</a:t>
            </a:r>
          </a:p>
          <a:p>
            <a:pPr marL="342000" indent="-342000"/>
            <a:endParaRPr lang="en-US" sz="20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Developed in the UK</a:t>
            </a:r>
          </a:p>
          <a:p>
            <a:pPr marL="342000" indent="-342000"/>
            <a:endParaRPr lang="en-US" sz="20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Uses the Ruby language “under the hood”</a:t>
            </a:r>
          </a:p>
          <a:p>
            <a:pPr marL="342000" indent="-342000"/>
            <a:endParaRPr lang="en-US" sz="20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Learning to write Sonic Pi is learning to write Ruby code</a:t>
            </a:r>
          </a:p>
          <a:p>
            <a:pPr marL="342000" indent="-342000"/>
            <a:endParaRPr lang="en-US" sz="2000" dirty="0">
              <a:solidFill>
                <a:srgbClr val="000000"/>
              </a:solidFill>
            </a:endParaRPr>
          </a:p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14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457200"/>
            <a:endParaRPr lang="en-AU" sz="1400" dirty="0">
              <a:solidFill>
                <a:srgbClr val="000000"/>
              </a:solidFill>
            </a:endParaRPr>
          </a:p>
          <a:p>
            <a:pPr marL="342000" indent="-457200" eaLnBrk="1" hangingPunct="1"/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877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4CAA-3E4F-4449-AD70-EAE6867891D4}" type="slidenum">
              <a:rPr lang="en-US">
                <a:solidFill>
                  <a:srgbClr val="FFFFFF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72815"/>
            <a:ext cx="8382000" cy="1216025"/>
          </a:xfrm>
          <a:noFill/>
        </p:spPr>
        <p:txBody>
          <a:bodyPr/>
          <a:lstStyle/>
          <a:p>
            <a:r>
              <a:rPr lang="en-US" dirty="0" smtClean="0"/>
              <a:t>Quick Demonstration</a:t>
            </a:r>
            <a:endParaRPr lang="en-US" dirty="0"/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0" y="0"/>
            <a:ext cx="331788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761999" y="1484784"/>
            <a:ext cx="7197725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572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763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000" indent="-342000"/>
            <a:endParaRPr lang="en-US" sz="2000" dirty="0" smtClean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Sonic Pi interface</a:t>
            </a:r>
          </a:p>
          <a:p>
            <a:pPr marL="1199250" lvl="1" indent="-342000"/>
            <a:r>
              <a:rPr lang="en-US" sz="1800" dirty="0" smtClean="0">
                <a:solidFill>
                  <a:srgbClr val="000000"/>
                </a:solidFill>
              </a:rPr>
              <a:t>Playing notes</a:t>
            </a:r>
          </a:p>
          <a:p>
            <a:pPr marL="1199250" lvl="1" indent="-342000"/>
            <a:r>
              <a:rPr lang="en-US" sz="1800" dirty="0" smtClean="0">
                <a:solidFill>
                  <a:srgbClr val="000000"/>
                </a:solidFill>
              </a:rPr>
              <a:t>Sleeping</a:t>
            </a:r>
          </a:p>
          <a:p>
            <a:pPr marL="1199250" lvl="1" indent="-342000"/>
            <a:r>
              <a:rPr lang="en-US" sz="1800" dirty="0" smtClean="0">
                <a:solidFill>
                  <a:srgbClr val="000000"/>
                </a:solidFill>
              </a:rPr>
              <a:t>Live loops</a:t>
            </a:r>
            <a:endParaRPr lang="en-AU" sz="1800" dirty="0">
              <a:solidFill>
                <a:srgbClr val="000000"/>
              </a:solidFill>
            </a:endParaRPr>
          </a:p>
          <a:p>
            <a:pPr marL="342000" indent="-342000"/>
            <a:endParaRPr lang="en-AU" sz="20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1199250" lvl="1" indent="-342000"/>
            <a:endParaRPr lang="en-AU" sz="20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20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457200"/>
            <a:endParaRPr lang="en-AU" sz="2000" dirty="0">
              <a:solidFill>
                <a:srgbClr val="000000"/>
              </a:solidFill>
            </a:endParaRPr>
          </a:p>
          <a:p>
            <a:pPr marL="342000" indent="-457200" eaLnBrk="1" hangingPunct="1"/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286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4CAA-3E4F-4449-AD70-EAE6867891D4}" type="slidenum">
              <a:rPr lang="en-US">
                <a:solidFill>
                  <a:srgbClr val="FFFFFF"/>
                </a:solidFill>
              </a:rPr>
              <a:pPr/>
              <a:t>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72815"/>
            <a:ext cx="8382000" cy="1216025"/>
          </a:xfrm>
          <a:noFill/>
        </p:spPr>
        <p:txBody>
          <a:bodyPr/>
          <a:lstStyle/>
          <a:p>
            <a:r>
              <a:rPr lang="en-US" dirty="0" smtClean="0"/>
              <a:t>Activities</a:t>
            </a:r>
            <a:endParaRPr lang="en-US" dirty="0"/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0" y="0"/>
            <a:ext cx="331788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761999" y="1340768"/>
            <a:ext cx="7482409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572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763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This session’s activity is an introduction to General-Purpose programming concepts, including:</a:t>
            </a:r>
          </a:p>
          <a:p>
            <a:pPr marL="1199250" lvl="1" indent="-342000"/>
            <a:r>
              <a:rPr lang="en-US" sz="1800" dirty="0" smtClean="0">
                <a:solidFill>
                  <a:srgbClr val="000000"/>
                </a:solidFill>
              </a:rPr>
              <a:t>Sequencing</a:t>
            </a:r>
          </a:p>
          <a:p>
            <a:pPr marL="1199250" lvl="1" indent="-342000"/>
            <a:r>
              <a:rPr lang="en-US" sz="1800" dirty="0" smtClean="0">
                <a:solidFill>
                  <a:srgbClr val="000000"/>
                </a:solidFill>
              </a:rPr>
              <a:t>Loops</a:t>
            </a:r>
          </a:p>
          <a:p>
            <a:pPr marL="1199250" lvl="1" indent="-342000"/>
            <a:r>
              <a:rPr lang="en-US" sz="1800" dirty="0" smtClean="0">
                <a:solidFill>
                  <a:srgbClr val="000000"/>
                </a:solidFill>
              </a:rPr>
              <a:t>Selection</a:t>
            </a:r>
          </a:p>
          <a:p>
            <a:pPr marL="1199250" lvl="1" indent="-342000"/>
            <a:endParaRPr lang="en-US" sz="18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We’ll be using Sonic Pi for this activity, which is installed on the lab computers</a:t>
            </a:r>
          </a:p>
          <a:p>
            <a:pPr marL="342000" indent="-342000"/>
            <a:endParaRPr lang="en-US" sz="2000" dirty="0">
              <a:solidFill>
                <a:srgbClr val="000000"/>
              </a:solidFill>
            </a:endParaRPr>
          </a:p>
          <a:p>
            <a:pPr marL="342000" indent="-342000"/>
            <a:r>
              <a:rPr lang="en-US" sz="2000" dirty="0" smtClean="0">
                <a:solidFill>
                  <a:srgbClr val="000000"/>
                </a:solidFill>
              </a:rPr>
              <a:t>If you finish early, feel free to write your own compositions or ask any questions</a:t>
            </a:r>
          </a:p>
          <a:p>
            <a:pPr marL="342000" indent="-342000"/>
            <a:endParaRPr lang="en-US" sz="1800" dirty="0">
              <a:solidFill>
                <a:srgbClr val="000000"/>
              </a:solidFill>
            </a:endParaRPr>
          </a:p>
          <a:p>
            <a:pPr marL="342000" indent="-342000"/>
            <a:endParaRPr lang="en-US" sz="1800" dirty="0">
              <a:solidFill>
                <a:srgbClr val="000000"/>
              </a:solidFill>
            </a:endParaRPr>
          </a:p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endParaRPr lang="en-AU" sz="2000" dirty="0" smtClean="0">
              <a:solidFill>
                <a:srgbClr val="000000"/>
              </a:solidFill>
            </a:endParaRPr>
          </a:p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1199250" lvl="1" indent="-342000"/>
            <a:endParaRPr lang="en-AU" sz="2000" dirty="0">
              <a:solidFill>
                <a:srgbClr val="000000"/>
              </a:solidFill>
            </a:endParaRPr>
          </a:p>
          <a:p>
            <a:pPr>
              <a:buFontTx/>
              <a:buNone/>
            </a:pPr>
            <a:endParaRPr lang="en-AU" sz="2000" dirty="0" smtClean="0">
              <a:solidFill>
                <a:srgbClr val="000000"/>
              </a:solidFill>
            </a:endParaRPr>
          </a:p>
          <a:p>
            <a:pPr marL="1199250" lvl="1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342000"/>
            <a:endParaRPr lang="en-AU" sz="2000" dirty="0">
              <a:solidFill>
                <a:srgbClr val="000000"/>
              </a:solidFill>
            </a:endParaRPr>
          </a:p>
          <a:p>
            <a:pPr marL="342000" indent="-457200"/>
            <a:endParaRPr lang="en-AU" sz="2000" dirty="0">
              <a:solidFill>
                <a:srgbClr val="000000"/>
              </a:solidFill>
            </a:endParaRPr>
          </a:p>
          <a:p>
            <a:pPr marL="342000" indent="-457200" eaLnBrk="1" hangingPunct="1"/>
            <a:endParaRPr lang="en-US" sz="20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29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AE4CAA-3E4F-4449-AD70-EAE6867891D4}" type="slidenum">
              <a:rPr lang="en-US">
                <a:solidFill>
                  <a:srgbClr val="FFFFFF"/>
                </a:solidFill>
              </a:rPr>
              <a:pPr/>
              <a:t>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749632" y="1108898"/>
            <a:ext cx="7914456" cy="1216025"/>
          </a:xfrm>
          <a:noFill/>
        </p:spPr>
        <p:txBody>
          <a:bodyPr/>
          <a:lstStyle/>
          <a:p>
            <a:r>
              <a:rPr lang="en-US" dirty="0" smtClean="0"/>
              <a:t>References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0" y="0"/>
            <a:ext cx="331788" cy="6858000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AU">
              <a:solidFill>
                <a:srgbClr val="000000"/>
              </a:solidFill>
            </a:endParaRP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761999" y="1700808"/>
            <a:ext cx="7197725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8572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2763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9545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11455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717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30289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861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943350" indent="-22860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000" indent="-342000"/>
            <a:endParaRPr lang="en-AU" sz="1800" dirty="0" smtClean="0">
              <a:solidFill>
                <a:srgbClr val="000000"/>
              </a:solidFill>
            </a:endParaRPr>
          </a:p>
          <a:p>
            <a:pPr marL="285750" indent="-285750"/>
            <a:r>
              <a:rPr lang="en-AU" sz="1800" b="1" dirty="0" smtClean="0">
                <a:solidFill>
                  <a:srgbClr val="000000"/>
                </a:solidFill>
              </a:rPr>
              <a:t>Digital Technologies &amp; General-Purpos</a:t>
            </a:r>
            <a:r>
              <a:rPr lang="en-AU" sz="1800" b="1" dirty="0" smtClean="0">
                <a:solidFill>
                  <a:srgbClr val="000000"/>
                </a:solidFill>
              </a:rPr>
              <a:t>e Programming</a:t>
            </a:r>
            <a:endParaRPr lang="en-AU" sz="1800" b="1" dirty="0" smtClean="0">
              <a:solidFill>
                <a:srgbClr val="000000"/>
              </a:solidFill>
            </a:endParaRPr>
          </a:p>
          <a:p>
            <a:pPr marL="1143000" lvl="1"/>
            <a:r>
              <a:rPr lang="en-US" sz="1600" i="1" dirty="0" smtClean="0">
                <a:solidFill>
                  <a:srgbClr val="000000"/>
                </a:solidFill>
              </a:rPr>
              <a:t>1: </a:t>
            </a:r>
            <a:r>
              <a:rPr lang="en-US" sz="1600" i="1" dirty="0">
                <a:solidFill>
                  <a:srgbClr val="000000"/>
                </a:solidFill>
              </a:rPr>
              <a:t>ACARA </a:t>
            </a:r>
            <a:r>
              <a:rPr lang="en-US" sz="1600" i="1" dirty="0" smtClean="0">
                <a:solidFill>
                  <a:srgbClr val="000000"/>
                </a:solidFill>
              </a:rPr>
              <a:t>– Digital Technologies </a:t>
            </a:r>
            <a:r>
              <a:rPr lang="en-US" sz="1600" dirty="0" smtClean="0">
                <a:solidFill>
                  <a:srgbClr val="000000"/>
                </a:solidFill>
                <a:hlinkClick r:id="rId3"/>
              </a:rPr>
              <a:t>http</a:t>
            </a:r>
            <a:r>
              <a:rPr lang="en-US" sz="1600" dirty="0">
                <a:solidFill>
                  <a:srgbClr val="000000"/>
                </a:solidFill>
                <a:hlinkClick r:id="rId3"/>
              </a:rPr>
              <a:t>://</a:t>
            </a:r>
            <a:r>
              <a:rPr lang="en-US" sz="1600" dirty="0" smtClean="0">
                <a:solidFill>
                  <a:srgbClr val="000000"/>
                </a:solidFill>
                <a:hlinkClick r:id="rId3"/>
              </a:rPr>
              <a:t>www.australiancurriculum.edu.au/technologies/digital-technologies/curriculum/f-10?layout=1</a:t>
            </a:r>
            <a:r>
              <a:rPr lang="en-US" sz="1600" dirty="0" smtClean="0">
                <a:solidFill>
                  <a:srgbClr val="000000"/>
                </a:solidFill>
              </a:rPr>
              <a:t> </a:t>
            </a:r>
            <a:endParaRPr lang="en-AU" sz="1400" dirty="0">
              <a:solidFill>
                <a:srgbClr val="000000"/>
              </a:solidFill>
            </a:endParaRPr>
          </a:p>
          <a:p>
            <a:pPr marL="342000" indent="-342000"/>
            <a:endParaRPr lang="en-AU" sz="1400" dirty="0">
              <a:solidFill>
                <a:srgbClr val="000000"/>
              </a:solidFill>
            </a:endParaRPr>
          </a:p>
          <a:p>
            <a:pPr marL="342000" indent="-457200"/>
            <a:endParaRPr lang="en-AU" sz="1400" dirty="0">
              <a:solidFill>
                <a:srgbClr val="000000"/>
              </a:solidFill>
            </a:endParaRPr>
          </a:p>
          <a:p>
            <a:pPr marL="342000" indent="-457200" eaLnBrk="1" hangingPunct="1"/>
            <a:endParaRPr lang="en-US" sz="1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553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CC00"/>
      </a:accent1>
      <a:accent2>
        <a:srgbClr val="99CC00"/>
      </a:accent2>
      <a:accent3>
        <a:srgbClr val="FFFFFF"/>
      </a:accent3>
      <a:accent4>
        <a:srgbClr val="000000"/>
      </a:accent4>
      <a:accent5>
        <a:srgbClr val="FFE2AA"/>
      </a:accent5>
      <a:accent6>
        <a:srgbClr val="8AB900"/>
      </a:accent6>
      <a:hlink>
        <a:srgbClr val="CC0000"/>
      </a:hlink>
      <a:folHlink>
        <a:srgbClr val="003399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DDBAB"/>
        </a:accent1>
        <a:accent2>
          <a:srgbClr val="EDDBAB"/>
        </a:accent2>
        <a:accent3>
          <a:srgbClr val="FFFFFF"/>
        </a:accent3>
        <a:accent4>
          <a:srgbClr val="000000"/>
        </a:accent4>
        <a:accent5>
          <a:srgbClr val="F4EAD2"/>
        </a:accent5>
        <a:accent6>
          <a:srgbClr val="D7C69B"/>
        </a:accent6>
        <a:hlink>
          <a:srgbClr val="CC0000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CC0000"/>
        </a:hlink>
        <a:folHlink>
          <a:srgbClr val="00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EDDBAB"/>
        </a:accent1>
        <a:accent2>
          <a:srgbClr val="93B1CC"/>
        </a:accent2>
        <a:accent3>
          <a:srgbClr val="FFFFFF"/>
        </a:accent3>
        <a:accent4>
          <a:srgbClr val="000000"/>
        </a:accent4>
        <a:accent5>
          <a:srgbClr val="F4EAD2"/>
        </a:accent5>
        <a:accent6>
          <a:srgbClr val="85A0B9"/>
        </a:accent6>
        <a:hlink>
          <a:srgbClr val="59705D"/>
        </a:hlink>
        <a:folHlink>
          <a:srgbClr val="D47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UoN-EBE-v5 (2) [Compatibility Mode]" id="{1AE17403-6513-40CB-B7FD-8175F134AFF1}" vid="{B0B8E1C3-7901-4128-84A4-4C1A5C32061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UoN-EBE-v5 (2)</Template>
  <TotalTime>1050</TotalTime>
  <Words>343</Words>
  <Application>Microsoft Office PowerPoint</Application>
  <PresentationFormat>On-screen Show (4:3)</PresentationFormat>
  <Paragraphs>184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ＭＳ Ｐゴシック</vt:lpstr>
      <vt:lpstr>Arial</vt:lpstr>
      <vt:lpstr>Blank Presentation</vt:lpstr>
      <vt:lpstr>CS4S High School 2016  An Introduction to General-Purpose Programming, with Sonic Pi </vt:lpstr>
      <vt:lpstr>Presentation Contents</vt:lpstr>
      <vt:lpstr>What is General-Purpose Programming?</vt:lpstr>
      <vt:lpstr>Digital Technologies &amp; General-Purpose Programming</vt:lpstr>
      <vt:lpstr>General-Purpose Programming Languages</vt:lpstr>
      <vt:lpstr>Sonic Pi</vt:lpstr>
      <vt:lpstr>Quick Demonstration</vt:lpstr>
      <vt:lpstr>Activities</vt:lpstr>
      <vt:lpstr>References </vt:lpstr>
    </vt:vector>
  </TitlesOfParts>
  <Manager/>
  <Company>University of Newcastle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Dan Hickmott</dc:creator>
  <cp:keywords/>
  <dc:description/>
  <cp:lastModifiedBy>Daniel Hickmott</cp:lastModifiedBy>
  <cp:revision>163</cp:revision>
  <cp:lastPrinted>2009-09-15T04:07:01Z</cp:lastPrinted>
  <dcterms:created xsi:type="dcterms:W3CDTF">2013-08-27T07:58:16Z</dcterms:created>
  <dcterms:modified xsi:type="dcterms:W3CDTF">2016-07-16T05:51:55Z</dcterms:modified>
  <cp:category/>
</cp:coreProperties>
</file>