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65" r:id="rId4"/>
    <p:sldId id="267" r:id="rId5"/>
    <p:sldId id="264" r:id="rId6"/>
    <p:sldId id="263" r:id="rId7"/>
    <p:sldId id="269" r:id="rId8"/>
    <p:sldId id="261" r:id="rId9"/>
    <p:sldId id="258" r:id="rId10"/>
    <p:sldId id="257" r:id="rId11"/>
    <p:sldId id="260" r:id="rId12"/>
    <p:sldId id="262" r:id="rId13"/>
    <p:sldId id="268" r:id="rId14"/>
    <p:sldId id="25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1" autoAdjust="0"/>
    <p:restoredTop sz="94660"/>
  </p:normalViewPr>
  <p:slideViewPr>
    <p:cSldViewPr snapToGrid="0">
      <p:cViewPr varScale="1">
        <p:scale>
          <a:sx n="84" d="100"/>
          <a:sy n="84" d="100"/>
        </p:scale>
        <p:origin x="60" y="5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10/8/2019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ca.edu.au/#home-unpack"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CrL8lqJkvAE" TargetMode="External"/><Relationship Id="rId7" Type="http://schemas.openxmlformats.org/officeDocument/2006/relationships/hyperlink" Target="https://www.edutopia.org/topic/coding-classroom" TargetMode="External"/><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hyperlink" Target="https://www.digitaltechnologieshub.edu.au/teachers/topics"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standards.nsw.edu.au/wps/portal/nesa/k-10/learning-areas/technologies/coding-across-the-curriculum/stage-3" TargetMode="Externa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aca.edu.au/#home-unpack" TargetMode="External"/><Relationship Id="rId4" Type="http://schemas.openxmlformats.org/officeDocument/2006/relationships/hyperlink" Target="https://www.youtube.com/watch?v=AeVqu73a89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hyperlink" Target="https://www.australiancurriculum.edu.au/f-10-curriculum/technologies/digital-technologies/" TargetMode="Externa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4593-998F-44A6-A2ED-E7B136D5E5F8}"/>
              </a:ext>
            </a:extLst>
          </p:cNvPr>
          <p:cNvSpPr>
            <a:spLocks noGrp="1"/>
          </p:cNvSpPr>
          <p:nvPr>
            <p:ph type="ctrTitle"/>
          </p:nvPr>
        </p:nvSpPr>
        <p:spPr>
          <a:xfrm>
            <a:off x="1751012" y="1300785"/>
            <a:ext cx="8689976" cy="2509213"/>
          </a:xfrm>
        </p:spPr>
        <p:txBody>
          <a:bodyPr/>
          <a:lstStyle/>
          <a:p>
            <a:r>
              <a:rPr lang="en-AU" dirty="0"/>
              <a:t>Coding</a:t>
            </a:r>
          </a:p>
        </p:txBody>
      </p:sp>
      <p:sp>
        <p:nvSpPr>
          <p:cNvPr id="3" name="Subtitle 2">
            <a:extLst>
              <a:ext uri="{FF2B5EF4-FFF2-40B4-BE49-F238E27FC236}">
                <a16:creationId xmlns:a16="http://schemas.microsoft.com/office/drawing/2014/main" id="{827BE1CE-7A3C-4E08-A37C-65CE5AF27149}"/>
              </a:ext>
            </a:extLst>
          </p:cNvPr>
          <p:cNvSpPr>
            <a:spLocks noGrp="1"/>
          </p:cNvSpPr>
          <p:nvPr>
            <p:ph type="subTitle" idx="1"/>
          </p:nvPr>
        </p:nvSpPr>
        <p:spPr>
          <a:xfrm>
            <a:off x="1751012" y="3886200"/>
            <a:ext cx="8689976" cy="1371599"/>
          </a:xfrm>
        </p:spPr>
        <p:txBody>
          <a:bodyPr/>
          <a:lstStyle/>
          <a:p>
            <a:r>
              <a:rPr lang="en-AU"/>
              <a:t>One teacher’s journey</a:t>
            </a:r>
            <a:endParaRPr lang="en-AU" dirty="0"/>
          </a:p>
        </p:txBody>
      </p:sp>
    </p:spTree>
    <p:extLst>
      <p:ext uri="{BB962C8B-B14F-4D97-AF65-F5344CB8AC3E}">
        <p14:creationId xmlns:p14="http://schemas.microsoft.com/office/powerpoint/2010/main" val="3739618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2194-CA4A-4B86-BEAB-0AF162A1E662}"/>
              </a:ext>
            </a:extLst>
          </p:cNvPr>
          <p:cNvSpPr>
            <a:spLocks noGrp="1"/>
          </p:cNvSpPr>
          <p:nvPr>
            <p:ph type="title"/>
          </p:nvPr>
        </p:nvSpPr>
        <p:spPr/>
        <p:txBody>
          <a:bodyPr>
            <a:normAutofit/>
          </a:bodyPr>
          <a:lstStyle/>
          <a:p>
            <a:r>
              <a:rPr lang="en-AU" dirty="0"/>
              <a:t>Australian Curriculum: Technologies (F-10)</a:t>
            </a:r>
            <a:br>
              <a:rPr lang="en-AU" dirty="0"/>
            </a:br>
            <a:r>
              <a:rPr lang="en-AU" sz="2700" b="1" dirty="0">
                <a:solidFill>
                  <a:schemeClr val="accent6"/>
                </a:solidFill>
              </a:rPr>
              <a:t>Both subjects provide opportunities for students to create solutions and develop a range of thinking skills.</a:t>
            </a:r>
          </a:p>
        </p:txBody>
      </p:sp>
      <p:sp>
        <p:nvSpPr>
          <p:cNvPr id="3" name="Content Placeholder 2">
            <a:extLst>
              <a:ext uri="{FF2B5EF4-FFF2-40B4-BE49-F238E27FC236}">
                <a16:creationId xmlns:a16="http://schemas.microsoft.com/office/drawing/2014/main" id="{F85BE753-C82A-468E-8163-D180F0E9A696}"/>
              </a:ext>
            </a:extLst>
          </p:cNvPr>
          <p:cNvSpPr>
            <a:spLocks noGrp="1"/>
          </p:cNvSpPr>
          <p:nvPr>
            <p:ph sz="quarter" idx="13"/>
          </p:nvPr>
        </p:nvSpPr>
        <p:spPr/>
        <p:txBody>
          <a:bodyPr>
            <a:normAutofit fontScale="77500" lnSpcReduction="20000"/>
          </a:bodyPr>
          <a:lstStyle/>
          <a:p>
            <a:pPr marL="0" indent="0">
              <a:buNone/>
            </a:pPr>
            <a:r>
              <a:rPr lang="en-AU" dirty="0"/>
              <a:t>Subject - </a:t>
            </a:r>
            <a:r>
              <a:rPr lang="en-AU" b="1" dirty="0">
                <a:solidFill>
                  <a:schemeClr val="accent4"/>
                </a:solidFill>
              </a:rPr>
              <a:t>Digital Technologies</a:t>
            </a:r>
          </a:p>
          <a:p>
            <a:pPr marL="0" indent="0">
              <a:buNone/>
            </a:pPr>
            <a:r>
              <a:rPr lang="en-AU" b="1" dirty="0">
                <a:solidFill>
                  <a:schemeClr val="accent4"/>
                </a:solidFill>
              </a:rPr>
              <a:t>Two strands – Digital systems and representation of data</a:t>
            </a:r>
          </a:p>
          <a:p>
            <a:pPr marL="457200" indent="-457200">
              <a:buFont typeface="+mj-lt"/>
              <a:buAutoNum type="arabicPeriod"/>
            </a:pPr>
            <a:r>
              <a:rPr lang="en-AU" dirty="0"/>
              <a:t>Deeper skills in digital technologies: Processes and production skills - Focuses on the how.</a:t>
            </a:r>
          </a:p>
          <a:p>
            <a:pPr marL="457200" indent="-457200">
              <a:buFont typeface="+mj-lt"/>
              <a:buAutoNum type="arabicPeriod"/>
            </a:pPr>
            <a:r>
              <a:rPr lang="en-AU" dirty="0"/>
              <a:t>Transferable Knowledge and skills, disposition</a:t>
            </a:r>
          </a:p>
          <a:p>
            <a:pPr marL="457200" indent="-457200">
              <a:buFont typeface="+mj-lt"/>
              <a:buAutoNum type="arabicPeriod"/>
            </a:pPr>
            <a:r>
              <a:rPr lang="en-AU" dirty="0"/>
              <a:t>General capabilities – trying to work holistically - Multimedia is taught across all KLAs (DT focuses on the skills required.)</a:t>
            </a:r>
          </a:p>
          <a:p>
            <a:pPr marL="0" indent="0">
              <a:buNone/>
            </a:pPr>
            <a:endParaRPr lang="en-AU" dirty="0"/>
          </a:p>
        </p:txBody>
      </p:sp>
      <p:sp>
        <p:nvSpPr>
          <p:cNvPr id="4" name="Content Placeholder 3">
            <a:extLst>
              <a:ext uri="{FF2B5EF4-FFF2-40B4-BE49-F238E27FC236}">
                <a16:creationId xmlns:a16="http://schemas.microsoft.com/office/drawing/2014/main" id="{945AD782-38D9-4BAE-B51F-185927C9D0BF}"/>
              </a:ext>
            </a:extLst>
          </p:cNvPr>
          <p:cNvSpPr>
            <a:spLocks noGrp="1"/>
          </p:cNvSpPr>
          <p:nvPr>
            <p:ph sz="quarter" idx="14"/>
          </p:nvPr>
        </p:nvSpPr>
        <p:spPr/>
        <p:txBody>
          <a:bodyPr>
            <a:normAutofit lnSpcReduction="10000"/>
          </a:bodyPr>
          <a:lstStyle/>
          <a:p>
            <a:pPr marL="0" indent="0">
              <a:buNone/>
            </a:pPr>
            <a:r>
              <a:rPr lang="en-AU" dirty="0"/>
              <a:t>Subject - </a:t>
            </a:r>
            <a:r>
              <a:rPr lang="en-AU" b="1" dirty="0">
                <a:solidFill>
                  <a:schemeClr val="accent4"/>
                </a:solidFill>
              </a:rPr>
              <a:t>Design technologies</a:t>
            </a:r>
            <a:r>
              <a:rPr lang="en-AU" b="1"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dirty="0">
                <a:latin typeface="Calibri" panose="020F0502020204030204" pitchFamily="34" charset="0"/>
                <a:ea typeface="Calibri" panose="020F0502020204030204" pitchFamily="34" charset="0"/>
                <a:cs typeface="Times New Roman" panose="02020603050405020304" pitchFamily="18" charset="0"/>
              </a:rPr>
              <a:t>Learn how to manage projects – design something for a specific purpose.</a:t>
            </a:r>
          </a:p>
          <a:p>
            <a:pPr marL="342900" lvl="0" indent="-342900">
              <a:lnSpc>
                <a:spcPct val="107000"/>
              </a:lnSpc>
              <a:spcAft>
                <a:spcPts val="0"/>
              </a:spcAft>
              <a:buFont typeface="+mj-lt"/>
              <a:buAutoNum type="arabicPeriod"/>
            </a:pPr>
            <a:r>
              <a:rPr lang="en-AU" dirty="0">
                <a:latin typeface="Calibri" panose="020F0502020204030204" pitchFamily="34" charset="0"/>
                <a:ea typeface="Calibri" panose="020F0502020204030204" pitchFamily="34" charset="0"/>
                <a:cs typeface="Times New Roman" panose="02020603050405020304" pitchFamily="18" charset="0"/>
              </a:rPr>
              <a:t>Collaborate and communicate</a:t>
            </a:r>
          </a:p>
          <a:p>
            <a:pPr marL="342900" lvl="0" indent="-342900">
              <a:lnSpc>
                <a:spcPct val="107000"/>
              </a:lnSpc>
              <a:spcAft>
                <a:spcPts val="800"/>
              </a:spcAft>
              <a:buFont typeface="+mj-lt"/>
              <a:buAutoNum type="arabicPeriod"/>
            </a:pPr>
            <a:r>
              <a:rPr lang="en-AU" dirty="0">
                <a:latin typeface="Calibri" panose="020F0502020204030204" pitchFamily="34" charset="0"/>
                <a:ea typeface="Calibri" panose="020F0502020204030204" pitchFamily="34" charset="0"/>
                <a:cs typeface="Times New Roman" panose="02020603050405020304" pitchFamily="18" charset="0"/>
              </a:rPr>
              <a:t>Creative thinking</a:t>
            </a:r>
          </a:p>
          <a:p>
            <a:pPr marL="342900" lvl="0" indent="-342900">
              <a:lnSpc>
                <a:spcPct val="107000"/>
              </a:lnSpc>
              <a:spcAft>
                <a:spcPts val="800"/>
              </a:spcAft>
              <a:buFont typeface="+mj-lt"/>
              <a:buAutoNum type="arabicPeriod"/>
            </a:pPr>
            <a:r>
              <a:rPr lang="en-AU" dirty="0">
                <a:latin typeface="Calibri" panose="020F0502020204030204" pitchFamily="34" charset="0"/>
                <a:ea typeface="Calibri" panose="020F0502020204030204" pitchFamily="34" charset="0"/>
                <a:cs typeface="Times New Roman" panose="02020603050405020304" pitchFamily="18" charset="0"/>
              </a:rPr>
              <a:t>Consider the impact of tech in the future</a:t>
            </a:r>
            <a:endParaRPr lang="en-AU" dirty="0"/>
          </a:p>
          <a:p>
            <a:pPr marL="0" indent="0">
              <a:buNone/>
            </a:pPr>
            <a:endParaRPr lang="en-AU" dirty="0"/>
          </a:p>
        </p:txBody>
      </p:sp>
    </p:spTree>
    <p:extLst>
      <p:ext uri="{BB962C8B-B14F-4D97-AF65-F5344CB8AC3E}">
        <p14:creationId xmlns:p14="http://schemas.microsoft.com/office/powerpoint/2010/main" val="351623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6EC82-E98D-4633-9F25-63311724715C}"/>
              </a:ext>
            </a:extLst>
          </p:cNvPr>
          <p:cNvSpPr>
            <a:spLocks noGrp="1"/>
          </p:cNvSpPr>
          <p:nvPr>
            <p:ph type="title"/>
          </p:nvPr>
        </p:nvSpPr>
        <p:spPr/>
        <p:txBody>
          <a:bodyPr/>
          <a:lstStyle/>
          <a:p>
            <a:r>
              <a:rPr lang="en-AU" dirty="0"/>
              <a:t>Great websites that helped me</a:t>
            </a:r>
          </a:p>
        </p:txBody>
      </p:sp>
      <p:sp>
        <p:nvSpPr>
          <p:cNvPr id="3" name="Text Placeholder 2">
            <a:extLst>
              <a:ext uri="{FF2B5EF4-FFF2-40B4-BE49-F238E27FC236}">
                <a16:creationId xmlns:a16="http://schemas.microsoft.com/office/drawing/2014/main" id="{8516B67D-C2C9-4701-8E58-E51CA32A7A92}"/>
              </a:ext>
            </a:extLst>
          </p:cNvPr>
          <p:cNvSpPr>
            <a:spLocks noGrp="1"/>
          </p:cNvSpPr>
          <p:nvPr>
            <p:ph type="body" idx="1"/>
          </p:nvPr>
        </p:nvSpPr>
        <p:spPr/>
        <p:txBody>
          <a:bodyPr/>
          <a:lstStyle/>
          <a:p>
            <a:pPr algn="ctr"/>
            <a:r>
              <a:rPr lang="en-AU" dirty="0"/>
              <a:t>Australian computing academy</a:t>
            </a:r>
          </a:p>
        </p:txBody>
      </p:sp>
      <p:sp>
        <p:nvSpPr>
          <p:cNvPr id="4" name="Content Placeholder 3">
            <a:extLst>
              <a:ext uri="{FF2B5EF4-FFF2-40B4-BE49-F238E27FC236}">
                <a16:creationId xmlns:a16="http://schemas.microsoft.com/office/drawing/2014/main" id="{CD3BE1C7-1C2C-4F1C-A61D-CE3657C5B1A2}"/>
              </a:ext>
            </a:extLst>
          </p:cNvPr>
          <p:cNvSpPr>
            <a:spLocks noGrp="1"/>
          </p:cNvSpPr>
          <p:nvPr>
            <p:ph sz="quarter" idx="13"/>
          </p:nvPr>
        </p:nvSpPr>
        <p:spPr/>
        <p:txBody>
          <a:bodyPr/>
          <a:lstStyle/>
          <a:p>
            <a:r>
              <a:rPr lang="en-AU" dirty="0">
                <a:hlinkClick r:id="rId2"/>
              </a:rPr>
              <a:t>https://aca.edu.au/#home-unpack</a:t>
            </a:r>
            <a:endParaRPr lang="en-AU" dirty="0"/>
          </a:p>
          <a:p>
            <a:pPr marL="0" indent="0">
              <a:buNone/>
            </a:pPr>
            <a:endParaRPr lang="en-AU" dirty="0"/>
          </a:p>
        </p:txBody>
      </p:sp>
      <p:sp>
        <p:nvSpPr>
          <p:cNvPr id="5" name="Text Placeholder 4">
            <a:extLst>
              <a:ext uri="{FF2B5EF4-FFF2-40B4-BE49-F238E27FC236}">
                <a16:creationId xmlns:a16="http://schemas.microsoft.com/office/drawing/2014/main" id="{F9590AAC-E366-4997-A9AF-FA3B60F36F9E}"/>
              </a:ext>
            </a:extLst>
          </p:cNvPr>
          <p:cNvSpPr>
            <a:spLocks noGrp="1"/>
          </p:cNvSpPr>
          <p:nvPr>
            <p:ph type="body" sz="quarter" idx="3"/>
          </p:nvPr>
        </p:nvSpPr>
        <p:spPr>
          <a:xfrm>
            <a:off x="6396423" y="2371017"/>
            <a:ext cx="4881804" cy="1806647"/>
          </a:xfrm>
        </p:spPr>
        <p:txBody>
          <a:bodyPr/>
          <a:lstStyle/>
          <a:p>
            <a:r>
              <a:rPr lang="en-AU" dirty="0"/>
              <a:t>Also good PD on 10 key concepts underpinning syllabus</a:t>
            </a:r>
          </a:p>
          <a:p>
            <a:endParaRPr lang="en-AU" dirty="0"/>
          </a:p>
        </p:txBody>
      </p:sp>
      <p:pic>
        <p:nvPicPr>
          <p:cNvPr id="8" name="Content Placeholder 7">
            <a:extLst>
              <a:ext uri="{FF2B5EF4-FFF2-40B4-BE49-F238E27FC236}">
                <a16:creationId xmlns:a16="http://schemas.microsoft.com/office/drawing/2014/main" id="{73A14F25-CDCA-441F-9C2B-74978EBB5855}"/>
              </a:ext>
            </a:extLst>
          </p:cNvPr>
          <p:cNvPicPr>
            <a:picLocks noGrp="1" noChangeAspect="1"/>
          </p:cNvPicPr>
          <p:nvPr>
            <p:ph sz="quarter" idx="14"/>
          </p:nvPr>
        </p:nvPicPr>
        <p:blipFill>
          <a:blip r:embed="rId3"/>
          <a:stretch>
            <a:fillRect/>
          </a:stretch>
        </p:blipFill>
        <p:spPr>
          <a:xfrm>
            <a:off x="990599" y="3607272"/>
            <a:ext cx="5105401" cy="2740187"/>
          </a:xfrm>
        </p:spPr>
      </p:pic>
    </p:spTree>
    <p:extLst>
      <p:ext uri="{BB962C8B-B14F-4D97-AF65-F5344CB8AC3E}">
        <p14:creationId xmlns:p14="http://schemas.microsoft.com/office/powerpoint/2010/main" val="92987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4AFD4-E919-4853-B056-9DD84AC0535F}"/>
              </a:ext>
            </a:extLst>
          </p:cNvPr>
          <p:cNvSpPr>
            <a:spLocks noGrp="1"/>
          </p:cNvSpPr>
          <p:nvPr>
            <p:ph type="title"/>
          </p:nvPr>
        </p:nvSpPr>
        <p:spPr/>
        <p:txBody>
          <a:bodyPr/>
          <a:lstStyle/>
          <a:p>
            <a:r>
              <a:rPr lang="en-AU" dirty="0"/>
              <a:t>Great websites that helped me</a:t>
            </a:r>
          </a:p>
        </p:txBody>
      </p:sp>
      <p:sp>
        <p:nvSpPr>
          <p:cNvPr id="3" name="Text Placeholder 2">
            <a:extLst>
              <a:ext uri="{FF2B5EF4-FFF2-40B4-BE49-F238E27FC236}">
                <a16:creationId xmlns:a16="http://schemas.microsoft.com/office/drawing/2014/main" id="{A84F0165-5EC0-422B-AB6F-C7CE4F0720FC}"/>
              </a:ext>
            </a:extLst>
          </p:cNvPr>
          <p:cNvSpPr>
            <a:spLocks noGrp="1"/>
          </p:cNvSpPr>
          <p:nvPr>
            <p:ph type="body" idx="1"/>
          </p:nvPr>
        </p:nvSpPr>
        <p:spPr/>
        <p:txBody>
          <a:bodyPr/>
          <a:lstStyle/>
          <a:p>
            <a:r>
              <a:rPr lang="en-AU" dirty="0"/>
              <a:t>Digital technologies: What are they for?</a:t>
            </a:r>
          </a:p>
        </p:txBody>
      </p:sp>
      <p:pic>
        <p:nvPicPr>
          <p:cNvPr id="13" name="Picture Placeholder 12">
            <a:extLst>
              <a:ext uri="{FF2B5EF4-FFF2-40B4-BE49-F238E27FC236}">
                <a16:creationId xmlns:a16="http://schemas.microsoft.com/office/drawing/2014/main" id="{1ABFC98C-C5C8-4C0A-A8A8-040CBBF8E8AF}"/>
              </a:ext>
            </a:extLst>
          </p:cNvPr>
          <p:cNvPicPr>
            <a:picLocks noGrp="1" noChangeAspect="1"/>
          </p:cNvPicPr>
          <p:nvPr>
            <p:ph type="pic" idx="15"/>
          </p:nvPr>
        </p:nvPicPr>
        <p:blipFill>
          <a:blip r:embed="rId2"/>
          <a:srcRect t="18264" b="18264"/>
          <a:stretch>
            <a:fillRect/>
          </a:stretch>
        </p:blipFill>
        <p:spPr/>
      </p:pic>
      <p:sp>
        <p:nvSpPr>
          <p:cNvPr id="5" name="Text Placeholder 4">
            <a:extLst>
              <a:ext uri="{FF2B5EF4-FFF2-40B4-BE49-F238E27FC236}">
                <a16:creationId xmlns:a16="http://schemas.microsoft.com/office/drawing/2014/main" id="{DB28A9AC-6AFC-4412-875A-7735D89BECE6}"/>
              </a:ext>
            </a:extLst>
          </p:cNvPr>
          <p:cNvSpPr>
            <a:spLocks noGrp="1"/>
          </p:cNvSpPr>
          <p:nvPr>
            <p:ph type="body" sz="half" idx="18"/>
          </p:nvPr>
        </p:nvSpPr>
        <p:spPr/>
        <p:txBody>
          <a:bodyPr/>
          <a:lstStyle/>
          <a:p>
            <a:r>
              <a:rPr lang="en-AU" dirty="0">
                <a:hlinkClick r:id="rId3"/>
              </a:rPr>
              <a:t>https://www.youtube.com/watch?v=CrL8lqJkvAE</a:t>
            </a:r>
            <a:endParaRPr lang="en-AU" dirty="0"/>
          </a:p>
          <a:p>
            <a:r>
              <a:rPr lang="en-AU" dirty="0"/>
              <a:t>Good animation</a:t>
            </a:r>
          </a:p>
          <a:p>
            <a:endParaRPr lang="en-AU" dirty="0"/>
          </a:p>
        </p:txBody>
      </p:sp>
      <p:sp>
        <p:nvSpPr>
          <p:cNvPr id="6" name="Text Placeholder 5">
            <a:extLst>
              <a:ext uri="{FF2B5EF4-FFF2-40B4-BE49-F238E27FC236}">
                <a16:creationId xmlns:a16="http://schemas.microsoft.com/office/drawing/2014/main" id="{A72D741A-C230-4029-8A58-66BFE6F0FF69}"/>
              </a:ext>
            </a:extLst>
          </p:cNvPr>
          <p:cNvSpPr>
            <a:spLocks noGrp="1"/>
          </p:cNvSpPr>
          <p:nvPr>
            <p:ph type="body" sz="quarter" idx="3"/>
          </p:nvPr>
        </p:nvSpPr>
        <p:spPr/>
        <p:txBody>
          <a:bodyPr/>
          <a:lstStyle/>
          <a:p>
            <a:r>
              <a:rPr lang="en-AU" dirty="0"/>
              <a:t>Browse topics by resources</a:t>
            </a:r>
          </a:p>
        </p:txBody>
      </p:sp>
      <p:pic>
        <p:nvPicPr>
          <p:cNvPr id="15" name="Picture Placeholder 14">
            <a:extLst>
              <a:ext uri="{FF2B5EF4-FFF2-40B4-BE49-F238E27FC236}">
                <a16:creationId xmlns:a16="http://schemas.microsoft.com/office/drawing/2014/main" id="{56E2ED30-9994-4AFF-AA04-554340297F12}"/>
              </a:ext>
            </a:extLst>
          </p:cNvPr>
          <p:cNvPicPr>
            <a:picLocks noGrp="1" noChangeAspect="1"/>
          </p:cNvPicPr>
          <p:nvPr>
            <p:ph type="pic" idx="21"/>
          </p:nvPr>
        </p:nvPicPr>
        <p:blipFill>
          <a:blip r:embed="rId4"/>
          <a:srcRect t="16560" b="16560"/>
          <a:stretch>
            <a:fillRect/>
          </a:stretch>
        </p:blipFill>
        <p:spPr>
          <a:xfrm>
            <a:off x="4441348" y="2367093"/>
            <a:ext cx="3303352" cy="1524000"/>
          </a:xfrm>
          <a:prstGeom prst="roundRect">
            <a:avLst>
              <a:gd name="adj" fmla="val 50000"/>
            </a:avLst>
          </a:prstGeom>
        </p:spPr>
      </p:pic>
      <p:sp>
        <p:nvSpPr>
          <p:cNvPr id="8" name="Text Placeholder 7">
            <a:extLst>
              <a:ext uri="{FF2B5EF4-FFF2-40B4-BE49-F238E27FC236}">
                <a16:creationId xmlns:a16="http://schemas.microsoft.com/office/drawing/2014/main" id="{8958466F-7C4C-4B90-95CD-0059A973FB0A}"/>
              </a:ext>
            </a:extLst>
          </p:cNvPr>
          <p:cNvSpPr>
            <a:spLocks noGrp="1"/>
          </p:cNvSpPr>
          <p:nvPr>
            <p:ph type="body" sz="half" idx="19"/>
          </p:nvPr>
        </p:nvSpPr>
        <p:spPr/>
        <p:txBody>
          <a:bodyPr/>
          <a:lstStyle/>
          <a:p>
            <a:r>
              <a:rPr lang="en-AU" dirty="0">
                <a:hlinkClick r:id="rId5"/>
              </a:rPr>
              <a:t>https://www.digitaltechnologieshub.edu.au/teachers/topics</a:t>
            </a:r>
            <a:endParaRPr lang="en-AU" dirty="0"/>
          </a:p>
          <a:p>
            <a:endParaRPr lang="en-AU" dirty="0"/>
          </a:p>
        </p:txBody>
      </p:sp>
      <p:sp>
        <p:nvSpPr>
          <p:cNvPr id="9" name="Text Placeholder 8">
            <a:extLst>
              <a:ext uri="{FF2B5EF4-FFF2-40B4-BE49-F238E27FC236}">
                <a16:creationId xmlns:a16="http://schemas.microsoft.com/office/drawing/2014/main" id="{23C1D119-C154-4075-B82D-CF172541D4E5}"/>
              </a:ext>
            </a:extLst>
          </p:cNvPr>
          <p:cNvSpPr>
            <a:spLocks noGrp="1"/>
          </p:cNvSpPr>
          <p:nvPr>
            <p:ph type="body" sz="quarter" idx="13"/>
          </p:nvPr>
        </p:nvSpPr>
        <p:spPr/>
        <p:txBody>
          <a:bodyPr/>
          <a:lstStyle/>
          <a:p>
            <a:r>
              <a:rPr lang="en-AU" dirty="0"/>
              <a:t>Coding in the classroom</a:t>
            </a:r>
          </a:p>
        </p:txBody>
      </p:sp>
      <p:pic>
        <p:nvPicPr>
          <p:cNvPr id="17" name="Picture Placeholder 16">
            <a:extLst>
              <a:ext uri="{FF2B5EF4-FFF2-40B4-BE49-F238E27FC236}">
                <a16:creationId xmlns:a16="http://schemas.microsoft.com/office/drawing/2014/main" id="{909FAA14-F651-454A-89B5-1BC1DDCE2B6B}"/>
              </a:ext>
            </a:extLst>
          </p:cNvPr>
          <p:cNvPicPr>
            <a:picLocks noGrp="1" noChangeAspect="1"/>
          </p:cNvPicPr>
          <p:nvPr>
            <p:ph type="pic" idx="22"/>
          </p:nvPr>
        </p:nvPicPr>
        <p:blipFill>
          <a:blip r:embed="rId6"/>
          <a:srcRect t="6622" b="6622"/>
          <a:stretch>
            <a:fillRect/>
          </a:stretch>
        </p:blipFill>
        <p:spPr/>
      </p:pic>
      <p:sp>
        <p:nvSpPr>
          <p:cNvPr id="11" name="Text Placeholder 10">
            <a:extLst>
              <a:ext uri="{FF2B5EF4-FFF2-40B4-BE49-F238E27FC236}">
                <a16:creationId xmlns:a16="http://schemas.microsoft.com/office/drawing/2014/main" id="{DE156D9F-6DF2-4CA9-A2CD-BA6AA123F125}"/>
              </a:ext>
            </a:extLst>
          </p:cNvPr>
          <p:cNvSpPr>
            <a:spLocks noGrp="1"/>
          </p:cNvSpPr>
          <p:nvPr>
            <p:ph type="body" sz="half" idx="20"/>
          </p:nvPr>
        </p:nvSpPr>
        <p:spPr/>
        <p:txBody>
          <a:bodyPr/>
          <a:lstStyle/>
          <a:p>
            <a:r>
              <a:rPr lang="en-AU" dirty="0">
                <a:hlinkClick r:id="rId7"/>
              </a:rPr>
              <a:t>https://www.edutopia.org/topic/coding-classroom</a:t>
            </a:r>
            <a:endParaRPr lang="en-AU" dirty="0"/>
          </a:p>
          <a:p>
            <a:endParaRPr lang="en-AU" dirty="0"/>
          </a:p>
        </p:txBody>
      </p:sp>
    </p:spTree>
    <p:extLst>
      <p:ext uri="{BB962C8B-B14F-4D97-AF65-F5344CB8AC3E}">
        <p14:creationId xmlns:p14="http://schemas.microsoft.com/office/powerpoint/2010/main" val="3091198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3DC7-18D9-4BF8-97A5-63E42E8240E8}"/>
              </a:ext>
            </a:extLst>
          </p:cNvPr>
          <p:cNvSpPr>
            <a:spLocks noGrp="1"/>
          </p:cNvSpPr>
          <p:nvPr>
            <p:ph type="title"/>
          </p:nvPr>
        </p:nvSpPr>
        <p:spPr/>
        <p:txBody>
          <a:bodyPr/>
          <a:lstStyle/>
          <a:p>
            <a:r>
              <a:rPr lang="en-AU" dirty="0"/>
              <a:t>NESA</a:t>
            </a:r>
          </a:p>
        </p:txBody>
      </p:sp>
      <p:pic>
        <p:nvPicPr>
          <p:cNvPr id="8" name="Content Placeholder 7" descr="A screenshot of a social media post&#10;&#10;Description automatically generated">
            <a:extLst>
              <a:ext uri="{FF2B5EF4-FFF2-40B4-BE49-F238E27FC236}">
                <a16:creationId xmlns:a16="http://schemas.microsoft.com/office/drawing/2014/main" id="{2091144C-7773-426C-B56E-9E2C5B7879B3}"/>
              </a:ext>
            </a:extLst>
          </p:cNvPr>
          <p:cNvPicPr>
            <a:picLocks noGrp="1" noChangeAspect="1"/>
          </p:cNvPicPr>
          <p:nvPr>
            <p:ph sz="quarter" idx="13"/>
          </p:nvPr>
        </p:nvPicPr>
        <p:blipFill>
          <a:blip r:embed="rId2"/>
          <a:stretch>
            <a:fillRect/>
          </a:stretch>
        </p:blipFill>
        <p:spPr>
          <a:xfrm>
            <a:off x="347634" y="1828800"/>
            <a:ext cx="5259780" cy="3496681"/>
          </a:xfrm>
        </p:spPr>
      </p:pic>
      <p:sp>
        <p:nvSpPr>
          <p:cNvPr id="5" name="Text Placeholder 4">
            <a:extLst>
              <a:ext uri="{FF2B5EF4-FFF2-40B4-BE49-F238E27FC236}">
                <a16:creationId xmlns:a16="http://schemas.microsoft.com/office/drawing/2014/main" id="{B87D08A5-3518-46B7-A2ED-D9C24A320D1B}"/>
              </a:ext>
            </a:extLst>
          </p:cNvPr>
          <p:cNvSpPr>
            <a:spLocks noGrp="1"/>
          </p:cNvSpPr>
          <p:nvPr>
            <p:ph type="body" sz="quarter" idx="3"/>
          </p:nvPr>
        </p:nvSpPr>
        <p:spPr>
          <a:xfrm>
            <a:off x="6287210" y="1953749"/>
            <a:ext cx="4991017" cy="1097263"/>
          </a:xfrm>
        </p:spPr>
        <p:txBody>
          <a:bodyPr/>
          <a:lstStyle/>
          <a:p>
            <a:r>
              <a:rPr lang="en-AU" dirty="0"/>
              <a:t>Very cool definitions and links</a:t>
            </a:r>
          </a:p>
        </p:txBody>
      </p:sp>
      <p:sp>
        <p:nvSpPr>
          <p:cNvPr id="6" name="Content Placeholder 5">
            <a:extLst>
              <a:ext uri="{FF2B5EF4-FFF2-40B4-BE49-F238E27FC236}">
                <a16:creationId xmlns:a16="http://schemas.microsoft.com/office/drawing/2014/main" id="{F84A7E13-251E-4B0C-8E3A-6222908F8834}"/>
              </a:ext>
            </a:extLst>
          </p:cNvPr>
          <p:cNvSpPr>
            <a:spLocks noGrp="1"/>
          </p:cNvSpPr>
          <p:nvPr>
            <p:ph sz="quarter" idx="14"/>
          </p:nvPr>
        </p:nvSpPr>
        <p:spPr>
          <a:xfrm>
            <a:off x="5912364" y="3051012"/>
            <a:ext cx="5365238" cy="1765207"/>
          </a:xfrm>
        </p:spPr>
        <p:txBody>
          <a:bodyPr/>
          <a:lstStyle/>
          <a:p>
            <a:r>
              <a:rPr lang="en-AU" dirty="0">
                <a:hlinkClick r:id="rId3"/>
              </a:rPr>
              <a:t>https://educationstandards.nsw.edu.au/wps/portal/nesa/k-10/learning-areas/technologies/coding-across-the-curriculum/stage-3</a:t>
            </a:r>
            <a:endParaRPr lang="en-AU" dirty="0"/>
          </a:p>
          <a:p>
            <a:endParaRPr lang="en-AU" dirty="0"/>
          </a:p>
        </p:txBody>
      </p:sp>
    </p:spTree>
    <p:extLst>
      <p:ext uri="{BB962C8B-B14F-4D97-AF65-F5344CB8AC3E}">
        <p14:creationId xmlns:p14="http://schemas.microsoft.com/office/powerpoint/2010/main" val="1770243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og standing on a beach&#10;&#10;Description automatically generated">
            <a:extLst>
              <a:ext uri="{FF2B5EF4-FFF2-40B4-BE49-F238E27FC236}">
                <a16:creationId xmlns:a16="http://schemas.microsoft.com/office/drawing/2014/main" id="{1D69A81F-7141-4C8B-B669-8DC07998F040}"/>
              </a:ext>
            </a:extLst>
          </p:cNvPr>
          <p:cNvPicPr>
            <a:picLocks noChangeAspect="1"/>
          </p:cNvPicPr>
          <p:nvPr/>
        </p:nvPicPr>
        <p:blipFill rotWithShape="1">
          <a:blip r:embed="rId2"/>
          <a:srcRect l="15057" r="22022"/>
          <a:stretch/>
        </p:blipFill>
        <p:spPr>
          <a:xfrm>
            <a:off x="8157374" y="10"/>
            <a:ext cx="4034626" cy="6857990"/>
          </a:xfrm>
          <a:prstGeom prst="rect">
            <a:avLst/>
          </a:prstGeom>
        </p:spPr>
      </p:pic>
      <p:pic>
        <p:nvPicPr>
          <p:cNvPr id="17" name="Picture 12">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3ED80E-4181-4487-93DD-EDCDBD376A70}"/>
              </a:ext>
            </a:extLst>
          </p:cNvPr>
          <p:cNvSpPr>
            <a:spLocks noGrp="1"/>
          </p:cNvSpPr>
          <p:nvPr>
            <p:ph type="title"/>
          </p:nvPr>
        </p:nvSpPr>
        <p:spPr>
          <a:xfrm>
            <a:off x="913776" y="618517"/>
            <a:ext cx="6672886" cy="1596177"/>
          </a:xfrm>
        </p:spPr>
        <p:txBody>
          <a:bodyPr>
            <a:normAutofit/>
          </a:bodyPr>
          <a:lstStyle/>
          <a:p>
            <a:r>
              <a:rPr lang="en-AU"/>
              <a:t>References</a:t>
            </a:r>
            <a:endParaRPr lang="en-AU" dirty="0"/>
          </a:p>
        </p:txBody>
      </p:sp>
      <p:sp>
        <p:nvSpPr>
          <p:cNvPr id="3" name="Content Placeholder 2">
            <a:extLst>
              <a:ext uri="{FF2B5EF4-FFF2-40B4-BE49-F238E27FC236}">
                <a16:creationId xmlns:a16="http://schemas.microsoft.com/office/drawing/2014/main" id="{E8B499AE-FB8B-4502-9E86-495186E1A450}"/>
              </a:ext>
            </a:extLst>
          </p:cNvPr>
          <p:cNvSpPr>
            <a:spLocks noGrp="1"/>
          </p:cNvSpPr>
          <p:nvPr>
            <p:ph sz="quarter" idx="13"/>
          </p:nvPr>
        </p:nvSpPr>
        <p:spPr>
          <a:xfrm>
            <a:off x="913774" y="2367092"/>
            <a:ext cx="6672887" cy="3424107"/>
          </a:xfrm>
        </p:spPr>
        <p:txBody>
          <a:bodyPr>
            <a:normAutofit/>
          </a:bodyPr>
          <a:lstStyle/>
          <a:p>
            <a:r>
              <a:rPr lang="en-AU" dirty="0">
                <a:hlinkClick r:id="rId4"/>
              </a:rPr>
              <a:t>https://www.youtube.com/watch?v=AeVqu73a89A</a:t>
            </a:r>
            <a:endParaRPr lang="en-AU" dirty="0"/>
          </a:p>
          <a:p>
            <a:r>
              <a:rPr lang="en-AU" dirty="0">
                <a:hlinkClick r:id="rId5"/>
              </a:rPr>
              <a:t>https://aca.edu.au/#home-unpack</a:t>
            </a:r>
            <a:endParaRPr lang="en-AU" dirty="0"/>
          </a:p>
          <a:p>
            <a:r>
              <a:rPr lang="en-AU" dirty="0"/>
              <a:t>Code.org complete curriculum</a:t>
            </a:r>
          </a:p>
          <a:p>
            <a:endParaRPr lang="en-AU" dirty="0"/>
          </a:p>
          <a:p>
            <a:pPr marL="0" indent="0">
              <a:buNone/>
            </a:pPr>
            <a:endParaRPr lang="en-AU" dirty="0"/>
          </a:p>
        </p:txBody>
      </p:sp>
    </p:spTree>
    <p:extLst>
      <p:ext uri="{BB962C8B-B14F-4D97-AF65-F5344CB8AC3E}">
        <p14:creationId xmlns:p14="http://schemas.microsoft.com/office/powerpoint/2010/main" val="4078070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6CA8-AA06-46B3-9C1B-D74B148AB035}"/>
              </a:ext>
            </a:extLst>
          </p:cNvPr>
          <p:cNvSpPr>
            <a:spLocks noGrp="1"/>
          </p:cNvSpPr>
          <p:nvPr>
            <p:ph type="title"/>
          </p:nvPr>
        </p:nvSpPr>
        <p:spPr/>
        <p:txBody>
          <a:bodyPr/>
          <a:lstStyle/>
          <a:p>
            <a:r>
              <a:rPr lang="en-AU" dirty="0"/>
              <a:t>I love coding. Sometimes you have to problem solve  to get it to work but when you do you have a little party in your head!</a:t>
            </a:r>
          </a:p>
        </p:txBody>
      </p:sp>
      <p:sp>
        <p:nvSpPr>
          <p:cNvPr id="3" name="Text Placeholder 2">
            <a:extLst>
              <a:ext uri="{FF2B5EF4-FFF2-40B4-BE49-F238E27FC236}">
                <a16:creationId xmlns:a16="http://schemas.microsoft.com/office/drawing/2014/main" id="{94238887-C683-4A4B-9D2C-7672874AF1AC}"/>
              </a:ext>
            </a:extLst>
          </p:cNvPr>
          <p:cNvSpPr>
            <a:spLocks noGrp="1"/>
          </p:cNvSpPr>
          <p:nvPr>
            <p:ph type="body" sz="half" idx="13"/>
          </p:nvPr>
        </p:nvSpPr>
        <p:spPr/>
        <p:txBody>
          <a:bodyPr/>
          <a:lstStyle/>
          <a:p>
            <a:r>
              <a:rPr lang="en-AU" dirty="0"/>
              <a:t>Rachael – stage 3</a:t>
            </a:r>
          </a:p>
        </p:txBody>
      </p:sp>
      <p:sp>
        <p:nvSpPr>
          <p:cNvPr id="4" name="Text Placeholder 3">
            <a:extLst>
              <a:ext uri="{FF2B5EF4-FFF2-40B4-BE49-F238E27FC236}">
                <a16:creationId xmlns:a16="http://schemas.microsoft.com/office/drawing/2014/main" id="{06553A19-0375-4627-B91D-FA8073BD3633}"/>
              </a:ext>
            </a:extLst>
          </p:cNvPr>
          <p:cNvSpPr>
            <a:spLocks noGrp="1"/>
          </p:cNvSpPr>
          <p:nvPr>
            <p:ph type="body" sz="half" idx="2"/>
          </p:nvPr>
        </p:nvSpPr>
        <p:spPr/>
        <p:txBody>
          <a:bodyPr>
            <a:normAutofit/>
          </a:bodyPr>
          <a:lstStyle/>
          <a:p>
            <a:r>
              <a:rPr lang="en-AU" sz="4800" b="1" dirty="0">
                <a:solidFill>
                  <a:schemeClr val="accent1"/>
                </a:solidFill>
              </a:rPr>
              <a:t>My experience coding…</a:t>
            </a:r>
          </a:p>
        </p:txBody>
      </p:sp>
    </p:spTree>
    <p:extLst>
      <p:ext uri="{BB962C8B-B14F-4D97-AF65-F5344CB8AC3E}">
        <p14:creationId xmlns:p14="http://schemas.microsoft.com/office/powerpoint/2010/main" val="4054290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Rectangle 16">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9301FFF3-17D2-4B51-8436-610B011309B3}"/>
              </a:ext>
            </a:extLst>
          </p:cNvPr>
          <p:cNvPicPr>
            <a:picLocks noGrp="1" noChangeAspect="1"/>
          </p:cNvPicPr>
          <p:nvPr>
            <p:ph sz="quarter" idx="13"/>
          </p:nvPr>
        </p:nvPicPr>
        <p:blipFill rotWithShape="1">
          <a:blip r:embed="rId4"/>
          <a:srcRect t="5067" b="10642"/>
          <a:stretch/>
        </p:blipFill>
        <p:spPr>
          <a:xfrm>
            <a:off x="20" y="-1"/>
            <a:ext cx="12191980" cy="4187739"/>
          </a:xfrm>
          <a:prstGeom prst="rect">
            <a:avLst/>
          </a:prstGeom>
        </p:spPr>
      </p:pic>
      <p:cxnSp>
        <p:nvCxnSpPr>
          <p:cNvPr id="21" name="Straight Connector 20">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74DED1-ECA6-4034-9C1B-7EFF63BEF85A}"/>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dirty="0"/>
              <a:t>My class</a:t>
            </a:r>
          </a:p>
        </p:txBody>
      </p:sp>
    </p:spTree>
    <p:extLst>
      <p:ext uri="{BB962C8B-B14F-4D97-AF65-F5344CB8AC3E}">
        <p14:creationId xmlns:p14="http://schemas.microsoft.com/office/powerpoint/2010/main" val="309787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517F16B7-5E04-4474-B074-4F97BEFBCCC6}"/>
              </a:ext>
            </a:extLst>
          </p:cNvPr>
          <p:cNvPicPr>
            <a:picLocks noGrp="1" noChangeAspect="1"/>
          </p:cNvPicPr>
          <p:nvPr>
            <p:ph sz="quarter" idx="13"/>
          </p:nvPr>
        </p:nvPicPr>
        <p:blipFill rotWithShape="1">
          <a:blip r:embed="rId4"/>
          <a:srcRect t="29111" r="-1" b="27575"/>
          <a:stretch/>
        </p:blipFill>
        <p:spPr>
          <a:xfrm>
            <a:off x="-197581" y="10"/>
            <a:ext cx="12389581" cy="6857990"/>
          </a:xfrm>
          <a:prstGeom prst="rect">
            <a:avLst/>
          </a:prstGeom>
        </p:spPr>
      </p:pic>
      <p:pic>
        <p:nvPicPr>
          <p:cNvPr id="19" name="Picture 18">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294931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58CA3263-84A3-464A-8D0C-41F2F436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6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2FDBD8-89B5-4AD7-80F8-27360467DED9}"/>
              </a:ext>
            </a:extLst>
          </p:cNvPr>
          <p:cNvPicPr>
            <a:picLocks noChangeAspect="1"/>
          </p:cNvPicPr>
          <p:nvPr/>
        </p:nvPicPr>
        <p:blipFill rotWithShape="1">
          <a:blip r:embed="rId2"/>
          <a:srcRect r="6484" b="-3"/>
          <a:stretch/>
        </p:blipFill>
        <p:spPr>
          <a:xfrm>
            <a:off x="2021521" y="513635"/>
            <a:ext cx="7722554" cy="5512370"/>
          </a:xfrm>
          <a:prstGeom prst="rect">
            <a:avLst/>
          </a:prstGeom>
          <a:ln w="152400">
            <a:solidFill>
              <a:srgbClr val="FFFFFF"/>
            </a:solidFill>
            <a:miter lim="800000"/>
          </a:ln>
        </p:spPr>
      </p:pic>
      <p:pic>
        <p:nvPicPr>
          <p:cNvPr id="30" name="Picture 26">
            <a:extLst>
              <a:ext uri="{FF2B5EF4-FFF2-40B4-BE49-F238E27FC236}">
                <a16:creationId xmlns:a16="http://schemas.microsoft.com/office/drawing/2014/main" id="{6CF9BBE8-8459-456C-9BBD-DF5C2AB435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55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0FFD-3207-428C-8B01-BB89A506E60F}"/>
              </a:ext>
            </a:extLst>
          </p:cNvPr>
          <p:cNvSpPr>
            <a:spLocks noGrp="1"/>
          </p:cNvSpPr>
          <p:nvPr>
            <p:ph type="title"/>
          </p:nvPr>
        </p:nvSpPr>
        <p:spPr/>
        <p:txBody>
          <a:bodyPr/>
          <a:lstStyle/>
          <a:p>
            <a:r>
              <a:rPr lang="en-AU" dirty="0"/>
              <a:t>My journey with Coding</a:t>
            </a:r>
          </a:p>
        </p:txBody>
      </p:sp>
      <p:sp>
        <p:nvSpPr>
          <p:cNvPr id="3" name="Content Placeholder 2">
            <a:extLst>
              <a:ext uri="{FF2B5EF4-FFF2-40B4-BE49-F238E27FC236}">
                <a16:creationId xmlns:a16="http://schemas.microsoft.com/office/drawing/2014/main" id="{B431454A-20E0-47B8-B517-C3BB62A4695B}"/>
              </a:ext>
            </a:extLst>
          </p:cNvPr>
          <p:cNvSpPr>
            <a:spLocks noGrp="1"/>
          </p:cNvSpPr>
          <p:nvPr>
            <p:ph sz="quarter" idx="13"/>
          </p:nvPr>
        </p:nvSpPr>
        <p:spPr/>
        <p:txBody>
          <a:bodyPr>
            <a:normAutofit/>
          </a:bodyPr>
          <a:lstStyle/>
          <a:p>
            <a:r>
              <a:rPr lang="en-AU" dirty="0"/>
              <a:t>Scratch</a:t>
            </a:r>
          </a:p>
          <a:p>
            <a:r>
              <a:rPr lang="en-AU" dirty="0"/>
              <a:t>Robotics - </a:t>
            </a:r>
            <a:r>
              <a:rPr lang="en-AU" dirty="0" err="1"/>
              <a:t>Edisons</a:t>
            </a:r>
            <a:r>
              <a:rPr lang="en-AU" dirty="0"/>
              <a:t> – girls can code – </a:t>
            </a:r>
            <a:r>
              <a:rPr lang="en-AU" dirty="0" err="1"/>
              <a:t>spheros</a:t>
            </a:r>
            <a:r>
              <a:rPr lang="en-AU" dirty="0"/>
              <a:t> -Lego Mindstorm - Makey Makeys - Python (Gats kids/teacher)</a:t>
            </a:r>
          </a:p>
          <a:p>
            <a:r>
              <a:rPr lang="en-AU" dirty="0"/>
              <a:t>Genius hour</a:t>
            </a:r>
          </a:p>
          <a:p>
            <a:r>
              <a:rPr lang="en-AU" dirty="0"/>
              <a:t>Maker space</a:t>
            </a:r>
          </a:p>
          <a:p>
            <a:r>
              <a:rPr lang="en-AU" dirty="0"/>
              <a:t>Sharing with other staff/our stage/Practicum students – coding – running a lunch time club in the library</a:t>
            </a:r>
          </a:p>
          <a:p>
            <a:endParaRPr lang="en-AU" dirty="0"/>
          </a:p>
        </p:txBody>
      </p:sp>
      <p:sp>
        <p:nvSpPr>
          <p:cNvPr id="4" name="Text Placeholder 3">
            <a:extLst>
              <a:ext uri="{FF2B5EF4-FFF2-40B4-BE49-F238E27FC236}">
                <a16:creationId xmlns:a16="http://schemas.microsoft.com/office/drawing/2014/main" id="{3539A340-EFC8-432A-A38D-BCFBE9615EB4}"/>
              </a:ext>
            </a:extLst>
          </p:cNvPr>
          <p:cNvSpPr>
            <a:spLocks noGrp="1"/>
          </p:cNvSpPr>
          <p:nvPr>
            <p:ph type="body" sz="half" idx="2"/>
          </p:nvPr>
        </p:nvSpPr>
        <p:spPr>
          <a:xfrm>
            <a:off x="913774" y="2632851"/>
            <a:ext cx="3935689" cy="3158348"/>
          </a:xfrm>
        </p:spPr>
        <p:txBody>
          <a:bodyPr/>
          <a:lstStyle/>
          <a:p>
            <a:r>
              <a:rPr lang="en-AU" dirty="0"/>
              <a:t>Visual programming, also known as block-based programming, is a coding language. This type of language allows kids to create programs by manipulating elements graphically rather than writing in text format.</a:t>
            </a:r>
          </a:p>
        </p:txBody>
      </p:sp>
    </p:spTree>
    <p:extLst>
      <p:ext uri="{BB962C8B-B14F-4D97-AF65-F5344CB8AC3E}">
        <p14:creationId xmlns:p14="http://schemas.microsoft.com/office/powerpoint/2010/main" val="78658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9201-2BBC-4350-AAA0-73EDDE6540C8}"/>
              </a:ext>
            </a:extLst>
          </p:cNvPr>
          <p:cNvSpPr>
            <a:spLocks noGrp="1"/>
          </p:cNvSpPr>
          <p:nvPr>
            <p:ph type="title"/>
          </p:nvPr>
        </p:nvSpPr>
        <p:spPr/>
        <p:txBody>
          <a:bodyPr/>
          <a:lstStyle/>
          <a:p>
            <a:r>
              <a:rPr lang="en-AU" dirty="0"/>
              <a:t>Top teacher tips</a:t>
            </a:r>
          </a:p>
        </p:txBody>
      </p:sp>
      <p:sp>
        <p:nvSpPr>
          <p:cNvPr id="3" name="Text Placeholder 2">
            <a:extLst>
              <a:ext uri="{FF2B5EF4-FFF2-40B4-BE49-F238E27FC236}">
                <a16:creationId xmlns:a16="http://schemas.microsoft.com/office/drawing/2014/main" id="{93E89F86-AB0E-4FD4-86F4-2BAEBFA42D1F}"/>
              </a:ext>
            </a:extLst>
          </p:cNvPr>
          <p:cNvSpPr>
            <a:spLocks noGrp="1"/>
          </p:cNvSpPr>
          <p:nvPr>
            <p:ph type="body" idx="1"/>
          </p:nvPr>
        </p:nvSpPr>
        <p:spPr/>
        <p:txBody>
          <a:bodyPr/>
          <a:lstStyle/>
          <a:p>
            <a:r>
              <a:rPr lang="en-AU" dirty="0"/>
              <a:t>Ditch the uniformity</a:t>
            </a:r>
          </a:p>
        </p:txBody>
      </p:sp>
      <p:sp>
        <p:nvSpPr>
          <p:cNvPr id="4" name="Text Placeholder 3">
            <a:extLst>
              <a:ext uri="{FF2B5EF4-FFF2-40B4-BE49-F238E27FC236}">
                <a16:creationId xmlns:a16="http://schemas.microsoft.com/office/drawing/2014/main" id="{9FD05EC2-B63B-4E76-B59F-21E17BC46AF9}"/>
              </a:ext>
            </a:extLst>
          </p:cNvPr>
          <p:cNvSpPr>
            <a:spLocks noGrp="1"/>
          </p:cNvSpPr>
          <p:nvPr>
            <p:ph type="body" sz="half" idx="15"/>
          </p:nvPr>
        </p:nvSpPr>
        <p:spPr/>
        <p:txBody>
          <a:bodyPr/>
          <a:lstStyle/>
          <a:p>
            <a:r>
              <a:rPr lang="en-AU" dirty="0"/>
              <a:t>Students learn at different rates.</a:t>
            </a:r>
          </a:p>
          <a:p>
            <a:r>
              <a:rPr lang="en-AU" dirty="0"/>
              <a:t>Technology code of conduct. Revise appropriate conduct and consequences of inappropriate choices.</a:t>
            </a:r>
          </a:p>
          <a:p>
            <a:r>
              <a:rPr lang="en-AU" dirty="0"/>
              <a:t>Approved activities or ways of extending the task if finished whole class task.</a:t>
            </a:r>
          </a:p>
          <a:p>
            <a:r>
              <a:rPr lang="en-AU" dirty="0"/>
              <a:t>It’s okay to play.</a:t>
            </a:r>
          </a:p>
        </p:txBody>
      </p:sp>
      <p:sp>
        <p:nvSpPr>
          <p:cNvPr id="5" name="Text Placeholder 4">
            <a:extLst>
              <a:ext uri="{FF2B5EF4-FFF2-40B4-BE49-F238E27FC236}">
                <a16:creationId xmlns:a16="http://schemas.microsoft.com/office/drawing/2014/main" id="{CE1BE229-E283-4509-8EAB-FA4E3BA368AA}"/>
              </a:ext>
            </a:extLst>
          </p:cNvPr>
          <p:cNvSpPr>
            <a:spLocks noGrp="1"/>
          </p:cNvSpPr>
          <p:nvPr>
            <p:ph type="body" sz="quarter" idx="3"/>
          </p:nvPr>
        </p:nvSpPr>
        <p:spPr/>
        <p:txBody>
          <a:bodyPr/>
          <a:lstStyle/>
          <a:p>
            <a:r>
              <a:rPr lang="en-AU" dirty="0"/>
              <a:t>Encourage collaboration</a:t>
            </a:r>
          </a:p>
        </p:txBody>
      </p:sp>
      <p:sp>
        <p:nvSpPr>
          <p:cNvPr id="6" name="Text Placeholder 5">
            <a:extLst>
              <a:ext uri="{FF2B5EF4-FFF2-40B4-BE49-F238E27FC236}">
                <a16:creationId xmlns:a16="http://schemas.microsoft.com/office/drawing/2014/main" id="{F5F1F477-1A5B-4B64-B743-EFE01CEFD7D5}"/>
              </a:ext>
            </a:extLst>
          </p:cNvPr>
          <p:cNvSpPr>
            <a:spLocks noGrp="1"/>
          </p:cNvSpPr>
          <p:nvPr>
            <p:ph type="body" sz="half" idx="16"/>
          </p:nvPr>
        </p:nvSpPr>
        <p:spPr/>
        <p:txBody>
          <a:bodyPr/>
          <a:lstStyle/>
          <a:p>
            <a:endParaRPr lang="en-AU" dirty="0"/>
          </a:p>
          <a:p>
            <a:r>
              <a:rPr lang="en-AU" dirty="0"/>
              <a:t>Self and peer assessment.</a:t>
            </a:r>
          </a:p>
          <a:p>
            <a:r>
              <a:rPr lang="en-AU" dirty="0"/>
              <a:t>Kids referencing others in their projects.</a:t>
            </a:r>
          </a:p>
          <a:p>
            <a:r>
              <a:rPr lang="en-AU" dirty="0"/>
              <a:t>Debrief at the end.</a:t>
            </a:r>
          </a:p>
          <a:p>
            <a:r>
              <a:rPr lang="en-AU" dirty="0"/>
              <a:t>Share ‘what a good one looks like’.</a:t>
            </a:r>
          </a:p>
          <a:p>
            <a:endParaRPr lang="en-AU" dirty="0"/>
          </a:p>
        </p:txBody>
      </p:sp>
      <p:sp>
        <p:nvSpPr>
          <p:cNvPr id="7" name="Text Placeholder 6">
            <a:extLst>
              <a:ext uri="{FF2B5EF4-FFF2-40B4-BE49-F238E27FC236}">
                <a16:creationId xmlns:a16="http://schemas.microsoft.com/office/drawing/2014/main" id="{6889A540-FA38-41A5-A9BB-9865B66670EE}"/>
              </a:ext>
            </a:extLst>
          </p:cNvPr>
          <p:cNvSpPr>
            <a:spLocks noGrp="1"/>
          </p:cNvSpPr>
          <p:nvPr>
            <p:ph type="body" sz="quarter" idx="13"/>
          </p:nvPr>
        </p:nvSpPr>
        <p:spPr>
          <a:xfrm>
            <a:off x="8018734" y="1638432"/>
            <a:ext cx="3304928" cy="576262"/>
          </a:xfrm>
        </p:spPr>
        <p:txBody>
          <a:bodyPr/>
          <a:lstStyle/>
          <a:p>
            <a:r>
              <a:rPr lang="en-AU" dirty="0"/>
              <a:t>Learn with the kids</a:t>
            </a:r>
          </a:p>
        </p:txBody>
      </p:sp>
      <p:sp>
        <p:nvSpPr>
          <p:cNvPr id="8" name="Text Placeholder 7">
            <a:extLst>
              <a:ext uri="{FF2B5EF4-FFF2-40B4-BE49-F238E27FC236}">
                <a16:creationId xmlns:a16="http://schemas.microsoft.com/office/drawing/2014/main" id="{3A3A8490-BC36-4DC2-BBBE-06AB1584E2CC}"/>
              </a:ext>
            </a:extLst>
          </p:cNvPr>
          <p:cNvSpPr>
            <a:spLocks noGrp="1"/>
          </p:cNvSpPr>
          <p:nvPr>
            <p:ph type="body" sz="half" idx="17"/>
          </p:nvPr>
        </p:nvSpPr>
        <p:spPr>
          <a:xfrm>
            <a:off x="7983549" y="2324289"/>
            <a:ext cx="3304928" cy="3678946"/>
          </a:xfrm>
        </p:spPr>
        <p:txBody>
          <a:bodyPr>
            <a:normAutofit/>
          </a:bodyPr>
          <a:lstStyle/>
          <a:p>
            <a:r>
              <a:rPr lang="en-AU" dirty="0"/>
              <a:t>Its okay to ask for help from the kids.</a:t>
            </a:r>
          </a:p>
          <a:p>
            <a:r>
              <a:rPr lang="en-AU" dirty="0"/>
              <a:t>Model what it is like not to know everything. </a:t>
            </a:r>
          </a:p>
          <a:p>
            <a:r>
              <a:rPr lang="en-AU" dirty="0"/>
              <a:t>Learn in small chunks.</a:t>
            </a:r>
          </a:p>
          <a:p>
            <a:r>
              <a:rPr lang="en-AU" dirty="0"/>
              <a:t>Plan B if it doesn’t go according to plan.</a:t>
            </a:r>
          </a:p>
          <a:p>
            <a:r>
              <a:rPr lang="en-AU" dirty="0"/>
              <a:t>Set time limits/frequent small amounts/occasional longer time.</a:t>
            </a:r>
          </a:p>
          <a:p>
            <a:r>
              <a:rPr lang="en-AU" dirty="0"/>
              <a:t>Genius hour – find examples to inspire the kids.</a:t>
            </a:r>
          </a:p>
        </p:txBody>
      </p:sp>
    </p:spTree>
    <p:extLst>
      <p:ext uri="{BB962C8B-B14F-4D97-AF65-F5344CB8AC3E}">
        <p14:creationId xmlns:p14="http://schemas.microsoft.com/office/powerpoint/2010/main" val="182067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14">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8BA78FC5-83F4-4CE1-93E1-6A016A5665B2}"/>
              </a:ext>
            </a:extLst>
          </p:cNvPr>
          <p:cNvPicPr>
            <a:picLocks noGrp="1" noChangeAspect="1"/>
          </p:cNvPicPr>
          <p:nvPr>
            <p:ph type="pic" idx="1"/>
          </p:nvPr>
        </p:nvPicPr>
        <p:blipFill rotWithShape="1">
          <a:blip r:embed="rId4"/>
          <a:srcRect l="9084" r="18119" b="-1"/>
          <a:stretch/>
        </p:blipFill>
        <p:spPr>
          <a:xfrm>
            <a:off x="1" y="10"/>
            <a:ext cx="7479157" cy="6857990"/>
          </a:xfrm>
          <a:prstGeom prst="rect">
            <a:avLst/>
          </a:prstGeom>
        </p:spPr>
      </p:pic>
      <p:sp>
        <p:nvSpPr>
          <p:cNvPr id="19" name="Rectangle 18">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F84847-7A9A-48C8-843D-1F7E3A18DE6C}"/>
              </a:ext>
            </a:extLst>
          </p:cNvPr>
          <p:cNvSpPr>
            <a:spLocks noGrp="1"/>
          </p:cNvSpPr>
          <p:nvPr>
            <p:ph type="title"/>
          </p:nvPr>
        </p:nvSpPr>
        <p:spPr>
          <a:xfrm>
            <a:off x="8196408" y="640831"/>
            <a:ext cx="3352128" cy="1573863"/>
          </a:xfrm>
        </p:spPr>
        <p:txBody>
          <a:bodyPr vert="horz" lIns="91440" tIns="45720" rIns="91440" bIns="45720" rtlCol="0" anchor="ctr">
            <a:normAutofit/>
          </a:bodyPr>
          <a:lstStyle/>
          <a:p>
            <a:pPr algn="l"/>
            <a:r>
              <a:rPr lang="en-US" sz="3600"/>
              <a:t>What do I teach the kids?</a:t>
            </a:r>
          </a:p>
        </p:txBody>
      </p:sp>
      <p:sp>
        <p:nvSpPr>
          <p:cNvPr id="4" name="Text Placeholder 3">
            <a:extLst>
              <a:ext uri="{FF2B5EF4-FFF2-40B4-BE49-F238E27FC236}">
                <a16:creationId xmlns:a16="http://schemas.microsoft.com/office/drawing/2014/main" id="{12D85FDA-5150-4D83-9015-5A9E4B88AE4E}"/>
              </a:ext>
            </a:extLst>
          </p:cNvPr>
          <p:cNvSpPr>
            <a:spLocks noGrp="1"/>
          </p:cNvSpPr>
          <p:nvPr>
            <p:ph type="body" sz="half" idx="2"/>
          </p:nvPr>
        </p:nvSpPr>
        <p:spPr>
          <a:xfrm>
            <a:off x="8196408" y="2367092"/>
            <a:ext cx="3352128" cy="3881309"/>
          </a:xfrm>
        </p:spPr>
        <p:txBody>
          <a:bodyPr vert="horz" lIns="91440" tIns="45720" rIns="91440" bIns="45720" rtlCol="0">
            <a:normAutofit/>
          </a:bodyPr>
          <a:lstStyle/>
          <a:p>
            <a:pPr indent="-228600" algn="l">
              <a:buFont typeface="Arial" panose="020B0604020202020204" pitchFamily="34" charset="0"/>
              <a:buChar char="•"/>
            </a:pPr>
            <a:r>
              <a:rPr lang="en-US" sz="1800">
                <a:hlinkClick r:id="rId5"/>
              </a:rPr>
              <a:t>https://www.australiancurriculum.edu.au/f-10-curriculum/technologies/digital-technologies/</a:t>
            </a:r>
            <a:endParaRPr lang="en-US" sz="1800"/>
          </a:p>
          <a:p>
            <a:pPr indent="-228600" algn="l">
              <a:buFont typeface="Arial" panose="020B0604020202020204" pitchFamily="34" charset="0"/>
              <a:buChar char="•"/>
            </a:pPr>
            <a:r>
              <a:rPr lang="en-US" sz="1800"/>
              <a:t>Band description</a:t>
            </a:r>
          </a:p>
          <a:p>
            <a:pPr indent="-228600" algn="l">
              <a:buFont typeface="Arial" panose="020B0604020202020204" pitchFamily="34" charset="0"/>
              <a:buChar char="•"/>
            </a:pPr>
            <a:r>
              <a:rPr lang="en-US" sz="1800"/>
              <a:t>Content description</a:t>
            </a:r>
          </a:p>
          <a:p>
            <a:pPr indent="-228600" algn="l">
              <a:buFont typeface="Arial" panose="020B0604020202020204" pitchFamily="34" charset="0"/>
              <a:buChar char="•"/>
            </a:pPr>
            <a:r>
              <a:rPr lang="en-US" sz="1800"/>
              <a:t>Learning area achievement standard</a:t>
            </a:r>
          </a:p>
          <a:p>
            <a:pPr indent="-228600" algn="l">
              <a:buFont typeface="Arial" panose="020B0604020202020204" pitchFamily="34" charset="0"/>
              <a:buChar char="•"/>
            </a:pPr>
            <a:r>
              <a:rPr lang="en-US" sz="1800"/>
              <a:t>Work samples</a:t>
            </a:r>
          </a:p>
          <a:p>
            <a:pPr indent="-228600" algn="l">
              <a:buFont typeface="Arial" panose="020B0604020202020204" pitchFamily="34" charset="0"/>
              <a:buChar char="•"/>
            </a:pPr>
            <a:endParaRPr lang="en-US" sz="1800"/>
          </a:p>
        </p:txBody>
      </p:sp>
    </p:spTree>
    <p:extLst>
      <p:ext uri="{BB962C8B-B14F-4D97-AF65-F5344CB8AC3E}">
        <p14:creationId xmlns:p14="http://schemas.microsoft.com/office/powerpoint/2010/main" val="2954167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78875-AFAA-4137-BA06-DA5FF2F45FE0}"/>
              </a:ext>
            </a:extLst>
          </p:cNvPr>
          <p:cNvSpPr>
            <a:spLocks noGrp="1"/>
          </p:cNvSpPr>
          <p:nvPr>
            <p:ph type="title"/>
          </p:nvPr>
        </p:nvSpPr>
        <p:spPr/>
        <p:txBody>
          <a:bodyPr/>
          <a:lstStyle/>
          <a:p>
            <a:r>
              <a:rPr lang="en-AU" dirty="0"/>
              <a:t>Australian Curriculum: Technologies (F-10)</a:t>
            </a:r>
            <a:br>
              <a:rPr lang="en-AU" dirty="0"/>
            </a:br>
            <a:r>
              <a:rPr lang="en-AU" sz="2000" dirty="0"/>
              <a:t>Future proofing – based on a framework of thinking</a:t>
            </a:r>
          </a:p>
        </p:txBody>
      </p:sp>
      <p:sp>
        <p:nvSpPr>
          <p:cNvPr id="3" name="Content Placeholder 2">
            <a:extLst>
              <a:ext uri="{FF2B5EF4-FFF2-40B4-BE49-F238E27FC236}">
                <a16:creationId xmlns:a16="http://schemas.microsoft.com/office/drawing/2014/main" id="{C627E052-7D22-4FA6-8460-312F8C019674}"/>
              </a:ext>
            </a:extLst>
          </p:cNvPr>
          <p:cNvSpPr>
            <a:spLocks noGrp="1"/>
          </p:cNvSpPr>
          <p:nvPr>
            <p:ph sz="quarter" idx="13"/>
          </p:nvPr>
        </p:nvSpPr>
        <p:spPr/>
        <p:txBody>
          <a:bodyPr>
            <a:normAutofit fontScale="92500"/>
          </a:bodyPr>
          <a:lstStyle/>
          <a:p>
            <a:pPr marL="0" indent="0">
              <a:buNone/>
            </a:pPr>
            <a:r>
              <a:rPr lang="en-AU" dirty="0"/>
              <a:t>Two subjects – Digital and design technologies - Both subjects provide opportunities for students to create solutions and develop a range of thinking skills, including;</a:t>
            </a:r>
          </a:p>
          <a:p>
            <a:pPr marL="457200" indent="-457200">
              <a:buFont typeface="+mj-lt"/>
              <a:buAutoNum type="arabicPeriod"/>
            </a:pPr>
            <a:r>
              <a:rPr lang="en-AU" dirty="0"/>
              <a:t>Design thinking</a:t>
            </a:r>
          </a:p>
          <a:p>
            <a:pPr marL="457200" indent="-457200">
              <a:buFont typeface="+mj-lt"/>
              <a:buAutoNum type="arabicPeriod"/>
            </a:pPr>
            <a:r>
              <a:rPr lang="en-AU" dirty="0"/>
              <a:t>Systems thinking</a:t>
            </a:r>
          </a:p>
          <a:p>
            <a:pPr marL="457200" indent="-457200">
              <a:buFont typeface="+mj-lt"/>
              <a:buAutoNum type="arabicPeriod"/>
            </a:pPr>
            <a:r>
              <a:rPr lang="en-AU" dirty="0"/>
              <a:t>Computational thinking</a:t>
            </a:r>
          </a:p>
          <a:p>
            <a:pPr marL="457200" indent="-457200">
              <a:buFont typeface="+mj-lt"/>
              <a:buAutoNum type="arabicPeriod"/>
            </a:pPr>
            <a:r>
              <a:rPr lang="en-AU" dirty="0"/>
              <a:t>creative and critical thinking are also highly relevant. Be prepared to learn alongside the kids. This makes for an exciting, Transformative classroom, you learn more interesting things in the process. Express and explore ideas.</a:t>
            </a:r>
          </a:p>
          <a:p>
            <a:endParaRPr lang="en-AU" dirty="0"/>
          </a:p>
        </p:txBody>
      </p:sp>
    </p:spTree>
    <p:extLst>
      <p:ext uri="{BB962C8B-B14F-4D97-AF65-F5344CB8AC3E}">
        <p14:creationId xmlns:p14="http://schemas.microsoft.com/office/powerpoint/2010/main" val="199413518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169</TotalTime>
  <Words>571</Words>
  <Application>Microsoft Office PowerPoint</Application>
  <PresentationFormat>Widescreen</PresentationFormat>
  <Paragraphs>74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Tw Cen MT</vt:lpstr>
      <vt:lpstr>Droplet</vt:lpstr>
      <vt:lpstr>Coding</vt:lpstr>
      <vt:lpstr>I love coding. Sometimes you have to problem solve  to get it to work but when you do you have a little party in your head!</vt:lpstr>
      <vt:lpstr>My class</vt:lpstr>
      <vt:lpstr>PowerPoint Presentation</vt:lpstr>
      <vt:lpstr>PowerPoint Presentation</vt:lpstr>
      <vt:lpstr>My journey with Coding</vt:lpstr>
      <vt:lpstr>Top teacher tips</vt:lpstr>
      <vt:lpstr>What do I teach the kids?</vt:lpstr>
      <vt:lpstr>Australian Curriculum: Technologies (F-10) Future proofing – based on a framework of thinking</vt:lpstr>
      <vt:lpstr>Australian Curriculum: Technologies (F-10) Both subjects provide opportunities for students to create solutions and develop a range of thinking skills.</vt:lpstr>
      <vt:lpstr>Great websites that helped me</vt:lpstr>
      <vt:lpstr>Great websites that helped me</vt:lpstr>
      <vt:lpstr>NESA</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Coding</dc:title>
  <dc:creator>Monica Macura</dc:creator>
  <cp:lastModifiedBy>Monica Macura</cp:lastModifiedBy>
  <cp:revision>13</cp:revision>
  <dcterms:created xsi:type="dcterms:W3CDTF">2018-07-18T01:59:08Z</dcterms:created>
  <dcterms:modified xsi:type="dcterms:W3CDTF">2019-10-08T07:15:47Z</dcterms:modified>
</cp:coreProperties>
</file>