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25"/>
  </p:notesMasterIdLst>
  <p:sldIdLst>
    <p:sldId id="256" r:id="rId2"/>
    <p:sldId id="267" r:id="rId3"/>
    <p:sldId id="268" r:id="rId4"/>
    <p:sldId id="269" r:id="rId5"/>
    <p:sldId id="271" r:id="rId6"/>
    <p:sldId id="270" r:id="rId7"/>
    <p:sldId id="273" r:id="rId8"/>
    <p:sldId id="272" r:id="rId9"/>
    <p:sldId id="284" r:id="rId10"/>
    <p:sldId id="287" r:id="rId11"/>
    <p:sldId id="285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8" r:id="rId22"/>
    <p:sldId id="265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700"/>
  </p:normalViewPr>
  <p:slideViewPr>
    <p:cSldViewPr snapToGrid="0" snapToObjects="1">
      <p:cViewPr>
        <p:scale>
          <a:sx n="121" d="100"/>
          <a:sy n="121" d="100"/>
        </p:scale>
        <p:origin x="39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6BF81-14F0-A74B-B71E-CB97CF364D65}" type="datetimeFigureOut">
              <a:rPr lang="en-US" smtClean="0"/>
              <a:t>10/30/17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DEEE2-6D78-904A-9455-3FEAA25466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67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93763-3E6B-4921-B5FC-D32BCB037A3B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8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93763-3E6B-4921-B5FC-D32BCB037A3B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3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file://localhost/Users/emmahamilton/Documents/WIP/2007%E2%80%A20241-Brand%20PowerPoint/PPT%20FILES/URL_Faculty_EBE_INTL.p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cintosh HD:Users:emmahamilton:Documents:WIP:2007•0241-Brand PowerPoint:PPT FILES:URL_Faculty_EBE_INTL.pn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0"/>
            <a:ext cx="1676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1066800"/>
            <a:ext cx="9448800" cy="2362200"/>
          </a:xfrm>
          <a:ln w="76200" cmpd="tri">
            <a:solidFill>
              <a:schemeClr val="tx1"/>
            </a:solidFill>
          </a:ln>
        </p:spPr>
        <p:txBody>
          <a:bodyPr/>
          <a:lstStyle>
            <a:lvl1pPr algn="ctr">
              <a:defRPr sz="480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962400"/>
            <a:ext cx="9448800" cy="2133600"/>
          </a:xfrm>
        </p:spPr>
        <p:txBody>
          <a:bodyPr/>
          <a:lstStyle>
            <a:lvl1pPr marL="0" indent="0" algn="ctr">
              <a:buFontTx/>
              <a:buNone/>
              <a:defRPr sz="400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7768E9-298E-CC4E-A179-EAAA197DCBE2}" type="datetime1">
              <a:rPr lang="en-AU" smtClean="0"/>
              <a:t>30/10/17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33885" y="381000"/>
            <a:ext cx="2542116" cy="56388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417" y="381000"/>
            <a:ext cx="7425267" cy="563880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91AC29-95BA-284C-8041-F01CD32C4188}" type="datetime1">
              <a:rPr lang="en-AU" smtClean="0"/>
              <a:t>30/10/17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418" y="367937"/>
            <a:ext cx="10170583" cy="762000"/>
          </a:xfrm>
        </p:spPr>
        <p:txBody>
          <a:bodyPr/>
          <a:lstStyle>
            <a:lvl1pPr algn="ctr">
              <a:defRPr sz="400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Garamond" charset="0"/>
                <a:ea typeface="Garamond" charset="0"/>
                <a:cs typeface="Garamond" charset="0"/>
              </a:defRPr>
            </a:lvl1pPr>
            <a:lvl2pPr>
              <a:defRPr sz="2400">
                <a:latin typeface="Garamond" charset="0"/>
                <a:ea typeface="Garamond" charset="0"/>
                <a:cs typeface="Garamond" charset="0"/>
              </a:defRPr>
            </a:lvl2pPr>
            <a:lvl3pPr>
              <a:defRPr>
                <a:latin typeface="Garamond" charset="0"/>
                <a:ea typeface="Garamond" charset="0"/>
                <a:cs typeface="Garamond" charset="0"/>
              </a:defRPr>
            </a:lvl3pPr>
            <a:lvl4pPr>
              <a:defRPr>
                <a:latin typeface="Garamond" charset="0"/>
                <a:ea typeface="Garamond" charset="0"/>
                <a:cs typeface="Garamond" charset="0"/>
              </a:defRPr>
            </a:lvl4pPr>
            <a:lvl5pPr>
              <a:defRPr>
                <a:latin typeface="Garamond" charset="0"/>
                <a:ea typeface="Garamond" charset="0"/>
                <a:cs typeface="Garamond" charset="0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8E158A-948A-3A4B-ADC8-34198C29A612}" type="datetime1">
              <a:rPr lang="en-AU" smtClean="0"/>
              <a:t>30/10/17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1B4F65-DE49-4344-AE5F-79600DA023E7}" type="datetime1">
              <a:rPr lang="en-AU" smtClean="0"/>
              <a:t>30/10/17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371600"/>
            <a:ext cx="4978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49784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159E8C-751A-A744-8F5B-87BFEA8E292F}" type="datetime1">
              <a:rPr lang="en-AU" smtClean="0"/>
              <a:t>30/10/17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7C62CB-82A6-9946-8984-34819AD07CF7}" type="datetime1">
              <a:rPr lang="en-AU" smtClean="0"/>
              <a:t>30/10/17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43725B-4B53-4D48-9E2B-FE8217AB8469}" type="datetime1">
              <a:rPr lang="en-AU" smtClean="0"/>
              <a:t>30/10/17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06E2EF-23A2-9F4F-BBDC-2482CD596BD9}" type="datetime1">
              <a:rPr lang="en-AU" smtClean="0"/>
              <a:t>30/10/17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93DEED-6D44-F049-9154-F9A981557BA7}" type="datetime1">
              <a:rPr lang="en-AU" smtClean="0"/>
              <a:t>30/10/17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4A2487-EFBD-EB4F-A6DA-9B73926F25FE}" type="datetime1">
              <a:rPr lang="en-AU" smtClean="0"/>
              <a:t>30/10/17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5418" y="381000"/>
            <a:ext cx="10170583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371600"/>
            <a:ext cx="10160000" cy="464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pic>
        <p:nvPicPr>
          <p:cNvPr id="1028" name="Picture 4" descr="UON_RESTRICTED_MON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72200"/>
            <a:ext cx="188383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016000" y="1295400"/>
            <a:ext cx="1016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AU" smtClean="0">
              <a:cs typeface="+mn-cs"/>
            </a:endParaRPr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0" y="6248400"/>
            <a:ext cx="182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DB7DA6D1-86EF-8D42-BD50-0FA621DEF734}" type="datetime1">
              <a:rPr lang="en-AU" smtClean="0"/>
              <a:t>30/10/17</a:t>
            </a:fld>
            <a:endParaRPr lang="en-US"/>
          </a:p>
        </p:txBody>
      </p:sp>
      <p:sp>
        <p:nvSpPr>
          <p:cNvPr id="4177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16000" y="6380163"/>
            <a:ext cx="792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50000"/>
              </a:lnSpc>
              <a:defRPr sz="1000" b="1">
                <a:solidFill>
                  <a:srgbClr val="000000"/>
                </a:solidFill>
                <a:ea typeface="ＭＳ Ｐゴシック" pitchFamily="-92" charset="-128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178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84000" y="762000"/>
            <a:ext cx="5080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0F98A058-065C-4846-8CA7-4D99318973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pitchFamily="-9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newcastle.edu.au/profile/regina-berrett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hyperlink" Target="https://www.forbes.com/power-women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417" y="553540"/>
            <a:ext cx="8451668" cy="232029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Computer Science </a:t>
            </a:r>
            <a:br>
              <a:rPr lang="en-US" sz="4400" dirty="0" smtClean="0"/>
            </a:br>
            <a:r>
              <a:rPr lang="en-US" sz="4400" dirty="0" smtClean="0"/>
              <a:t>and </a:t>
            </a:r>
            <a:br>
              <a:rPr lang="en-US" sz="4400" dirty="0" smtClean="0"/>
            </a:br>
            <a:r>
              <a:rPr lang="en-US" sz="4400" dirty="0" smtClean="0"/>
              <a:t>Data Analytics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24544"/>
            <a:ext cx="10058400" cy="1659430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 smtClean="0"/>
              <a:t>Prof Regina Berretta</a:t>
            </a:r>
          </a:p>
          <a:p>
            <a:r>
              <a:rPr lang="en-US" sz="3400" dirty="0" smtClean="0"/>
              <a:t>School of Electrical Engineering and Computing</a:t>
            </a:r>
          </a:p>
          <a:p>
            <a:r>
              <a:rPr lang="en-US" sz="3400" dirty="0" smtClean="0"/>
              <a:t>The University of Newcastle</a:t>
            </a:r>
          </a:p>
          <a:p>
            <a:r>
              <a:rPr lang="en-US" sz="3400" dirty="0" smtClean="0">
                <a:hlinkClick r:id="rId2"/>
              </a:rPr>
              <a:t>https://www.newcastle.edu.au/profile/regina-berretta</a:t>
            </a:r>
            <a:endParaRPr lang="en-US" sz="3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527050"/>
            <a:ext cx="10762068" cy="574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Communities in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418" y="1143000"/>
            <a:ext cx="5630513" cy="4876800"/>
          </a:xfrm>
        </p:spPr>
        <p:txBody>
          <a:bodyPr/>
          <a:lstStyle/>
          <a:p>
            <a:r>
              <a:rPr lang="en-US" dirty="0"/>
              <a:t>Groups of nodes densely connected among its members and sparsely connected to rest of the network. </a:t>
            </a:r>
            <a:endParaRPr lang="en-US" dirty="0" smtClean="0"/>
          </a:p>
          <a:p>
            <a:pPr lvl="5"/>
            <a:endParaRPr lang="en-US" dirty="0" smtClean="0"/>
          </a:p>
          <a:p>
            <a:pPr lvl="1"/>
            <a:r>
              <a:rPr lang="en-US" dirty="0"/>
              <a:t>Social groups with similar interests. </a:t>
            </a:r>
          </a:p>
          <a:p>
            <a:pPr lvl="1"/>
            <a:r>
              <a:rPr lang="en-US" dirty="0"/>
              <a:t>Groups of proteins </a:t>
            </a:r>
            <a:r>
              <a:rPr lang="en-US" dirty="0" smtClean="0"/>
              <a:t>or genes related </a:t>
            </a:r>
            <a:r>
              <a:rPr lang="en-US" dirty="0"/>
              <a:t>to a disease. </a:t>
            </a:r>
          </a:p>
          <a:p>
            <a:pPr lvl="1"/>
            <a:r>
              <a:rPr lang="en-US" dirty="0"/>
              <a:t>Groups of companies sharing a market. </a:t>
            </a:r>
          </a:p>
          <a:p>
            <a:pPr lvl="1"/>
            <a:r>
              <a:rPr lang="en-US" dirty="0" smtClean="0"/>
              <a:t>Web </a:t>
            </a:r>
            <a:r>
              <a:rPr lang="en-US" dirty="0"/>
              <a:t>sites linked to one another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Let’s see an example using Twitter</a:t>
            </a:r>
            <a:endParaRPr lang="en-US" dirty="0"/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74" y="2134927"/>
            <a:ext cx="5055326" cy="36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94" y="297777"/>
            <a:ext cx="7667897" cy="572202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9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Small example</a:t>
            </a:r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8" y="3767"/>
            <a:ext cx="8883165" cy="664267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3" y="235132"/>
            <a:ext cx="8253911" cy="59258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383792"/>
            <a:ext cx="7703645" cy="58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12" y="222068"/>
            <a:ext cx="8086997" cy="59248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77" y="287383"/>
            <a:ext cx="8334103" cy="60602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3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91" y="248194"/>
            <a:ext cx="8076837" cy="6044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57" y="261257"/>
            <a:ext cx="8282577" cy="60518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Garamond" charset="0"/>
                <a:ea typeface="Garamond" charset="0"/>
                <a:cs typeface="Garamond" charset="0"/>
              </a:rPr>
              <a:t>Computer Science</a:t>
            </a:r>
            <a:endParaRPr lang="en-US" sz="40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15999" y="1371600"/>
            <a:ext cx="7615275" cy="4648200"/>
          </a:xfrm>
        </p:spPr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r>
              <a:rPr lang="en-AU" sz="3200" dirty="0" smtClean="0">
                <a:latin typeface="Garamond" charset="0"/>
                <a:ea typeface="Garamond" charset="0"/>
                <a:cs typeface="Garamond" charset="0"/>
              </a:rPr>
              <a:t>Computer Science is all about </a:t>
            </a:r>
            <a:br>
              <a:rPr lang="en-AU" sz="32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AU" sz="3200" u="sng" dirty="0" smtClean="0">
                <a:latin typeface="Garamond" charset="0"/>
                <a:ea typeface="Garamond" charset="0"/>
                <a:cs typeface="Garamond" charset="0"/>
              </a:rPr>
              <a:t>problem solving</a:t>
            </a:r>
            <a:r>
              <a:rPr lang="en-AU" sz="3200" dirty="0" smtClean="0">
                <a:latin typeface="Garamond" charset="0"/>
                <a:ea typeface="Garamond" charset="0"/>
                <a:cs typeface="Garamond" charset="0"/>
              </a:rPr>
              <a:t> using computers</a:t>
            </a:r>
          </a:p>
          <a:p>
            <a:endParaRPr lang="en-AU" sz="3200" b="1" u="sng" dirty="0" smtClean="0">
              <a:latin typeface="Garamond" charset="0"/>
              <a:ea typeface="Garamond" charset="0"/>
              <a:cs typeface="Garamond" charset="0"/>
            </a:endParaRPr>
          </a:p>
          <a:p>
            <a:endParaRPr lang="en-AU" sz="3200" dirty="0" smtClean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AU" sz="3200" dirty="0" smtClean="0">
                <a:latin typeface="Garamond" charset="0"/>
                <a:ea typeface="Garamond" charset="0"/>
                <a:cs typeface="Garamond" charset="0"/>
              </a:rPr>
              <a:t>Computer Science’s main focus is </a:t>
            </a:r>
            <a:br>
              <a:rPr lang="en-AU" sz="3200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AU" sz="3200" u="sng" dirty="0" smtClean="0">
                <a:latin typeface="Garamond" charset="0"/>
                <a:ea typeface="Garamond" charset="0"/>
                <a:cs typeface="Garamond" charset="0"/>
              </a:rPr>
              <a:t>designing and implementing algorithms </a:t>
            </a:r>
            <a:br>
              <a:rPr lang="en-AU" sz="3200" u="sng" dirty="0" smtClean="0">
                <a:latin typeface="Garamond" charset="0"/>
                <a:ea typeface="Garamond" charset="0"/>
                <a:cs typeface="Garamond" charset="0"/>
              </a:rPr>
            </a:br>
            <a:r>
              <a:rPr lang="en-AU" sz="3200" u="sng" dirty="0" smtClean="0">
                <a:latin typeface="Garamond" charset="0"/>
                <a:ea typeface="Garamond" charset="0"/>
                <a:cs typeface="Garamond" charset="0"/>
              </a:rPr>
              <a:t>to solve problems</a:t>
            </a:r>
            <a:r>
              <a:rPr lang="en-AU" sz="3200" dirty="0" smtClean="0">
                <a:latin typeface="Garamond" charset="0"/>
                <a:ea typeface="Garamond" charset="0"/>
                <a:cs typeface="Garamond" charset="0"/>
              </a:rPr>
              <a:t>. </a:t>
            </a:r>
          </a:p>
          <a:p>
            <a:pPr marL="457200" lvl="1" indent="0">
              <a:buNone/>
            </a:pPr>
            <a:endParaRPr lang="en-AU" sz="2400" dirty="0" smtClean="0"/>
          </a:p>
          <a:p>
            <a:endParaRPr lang="en-AU" dirty="0"/>
          </a:p>
        </p:txBody>
      </p:sp>
      <p:pic>
        <p:nvPicPr>
          <p:cNvPr id="13" name="Picture 69" descr="MCj042382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74" y="1552666"/>
            <a:ext cx="1842865" cy="2395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885524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71383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34" y="538837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Twitter data from the first 25 most </a:t>
            </a:r>
            <a:r>
              <a:rPr lang="en-US" dirty="0"/>
              <a:t>powerful </a:t>
            </a:r>
            <a:r>
              <a:rPr lang="en-US" dirty="0" smtClean="0"/>
              <a:t>women </a:t>
            </a:r>
            <a:r>
              <a:rPr lang="en-US" dirty="0"/>
              <a:t>according to Forbes. </a:t>
            </a:r>
            <a:br>
              <a:rPr lang="en-US" dirty="0"/>
            </a:b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://www.forbes.com/power-women/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463" y="250321"/>
            <a:ext cx="348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" y="952500"/>
            <a:ext cx="10058400" cy="54066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8457" y="381000"/>
            <a:ext cx="10170583" cy="762000"/>
          </a:xfrm>
        </p:spPr>
        <p:txBody>
          <a:bodyPr/>
          <a:lstStyle/>
          <a:p>
            <a:r>
              <a:rPr lang="en-US" dirty="0" smtClean="0"/>
              <a:t>Another example </a:t>
            </a:r>
            <a:r>
              <a:rPr lang="mr-IN" dirty="0" smtClean="0"/>
              <a:t>–</a:t>
            </a:r>
            <a:r>
              <a:rPr lang="en-US" dirty="0" smtClean="0"/>
              <a:t> Les </a:t>
            </a:r>
            <a:r>
              <a:rPr lang="en-US" dirty="0" err="1" smtClean="0"/>
              <a:t>Miserables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1502"/>
            <a:ext cx="10515600" cy="5605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 smtClean="0">
              <a:latin typeface="+mj-lt"/>
            </a:endParaRPr>
          </a:p>
          <a:p>
            <a:pPr marL="0" indent="0" algn="ctr">
              <a:buNone/>
            </a:pPr>
            <a:r>
              <a:rPr lang="en-US" sz="8000" dirty="0" smtClean="0">
                <a:latin typeface="+mj-lt"/>
              </a:rPr>
              <a:t>THANKS</a:t>
            </a:r>
          </a:p>
          <a:p>
            <a:pPr marL="0" indent="0" algn="ctr">
              <a:buNone/>
            </a:pPr>
            <a:r>
              <a:rPr lang="en-US" sz="8000" dirty="0" smtClean="0">
                <a:latin typeface="+mj-lt"/>
                <a:sym typeface="Wingdings"/>
              </a:rPr>
              <a:t></a:t>
            </a:r>
            <a:endParaRPr lang="en-US" sz="80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</a:t>
            </a:r>
            <a:r>
              <a:rPr lang="mr-IN" dirty="0" smtClean="0"/>
              <a:t>–</a:t>
            </a:r>
            <a:r>
              <a:rPr lang="en-US" dirty="0" smtClean="0"/>
              <a:t> Some applications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256884"/>
            <a:ext cx="10160000" cy="4648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AU" dirty="0" smtClean="0"/>
              <a:t>Science &amp; Engineering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Climate Science Models, Computational Fluid Dynamics</a:t>
            </a:r>
          </a:p>
          <a:p>
            <a:pPr>
              <a:spcBef>
                <a:spcPts val="0"/>
              </a:spcBef>
            </a:pPr>
            <a:r>
              <a:rPr lang="en-AU" dirty="0" smtClean="0"/>
              <a:t>Software Development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Google, Microsoft, IBM</a:t>
            </a:r>
          </a:p>
          <a:p>
            <a:pPr>
              <a:spcBef>
                <a:spcPts val="0"/>
              </a:spcBef>
            </a:pPr>
            <a:r>
              <a:rPr lang="en-AU" dirty="0" smtClean="0"/>
              <a:t>Manufacturing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Logistics, Automation</a:t>
            </a:r>
          </a:p>
          <a:p>
            <a:pPr>
              <a:spcBef>
                <a:spcPts val="0"/>
              </a:spcBef>
            </a:pPr>
            <a:r>
              <a:rPr lang="en-AU" dirty="0" smtClean="0"/>
              <a:t>Entertainment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Video Games, CGI, Netflix</a:t>
            </a:r>
          </a:p>
          <a:p>
            <a:pPr>
              <a:spcBef>
                <a:spcPts val="0"/>
              </a:spcBef>
            </a:pPr>
            <a:r>
              <a:rPr lang="en-AU" dirty="0" smtClean="0"/>
              <a:t>Health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Computer Aided Diagnosis, Electronic Health Records</a:t>
            </a:r>
          </a:p>
          <a:p>
            <a:pPr>
              <a:spcBef>
                <a:spcPts val="0"/>
              </a:spcBef>
            </a:pPr>
            <a:r>
              <a:rPr lang="en-AU" dirty="0" smtClean="0"/>
              <a:t>Business</a:t>
            </a:r>
          </a:p>
          <a:p>
            <a:pPr lvl="1">
              <a:spcBef>
                <a:spcPts val="0"/>
              </a:spcBef>
            </a:pPr>
            <a:r>
              <a:rPr lang="en-AU" dirty="0" smtClean="0"/>
              <a:t>Business analytics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Science </a:t>
            </a:r>
            <a:r>
              <a:rPr lang="mr-IN" dirty="0" smtClean="0"/>
              <a:t>–</a:t>
            </a:r>
            <a:r>
              <a:rPr lang="en-US" dirty="0" smtClean="0"/>
              <a:t> Some fields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Artificial Intelligence and Robotics </a:t>
            </a:r>
          </a:p>
          <a:p>
            <a:pPr lvl="1"/>
            <a:r>
              <a:rPr lang="en-AU" dirty="0" smtClean="0"/>
              <a:t>(movies: Bicentennial Man, Robocop, Ex Machina)</a:t>
            </a:r>
          </a:p>
          <a:p>
            <a:r>
              <a:rPr lang="en-AU" dirty="0" smtClean="0"/>
              <a:t>Computer Graphics</a:t>
            </a:r>
          </a:p>
          <a:p>
            <a:pPr lvl="1"/>
            <a:r>
              <a:rPr lang="en-AU" dirty="0" smtClean="0"/>
              <a:t>(Pixar, </a:t>
            </a:r>
            <a:r>
              <a:rPr lang="en-AU" dirty="0" err="1" smtClean="0"/>
              <a:t>DreamWorld</a:t>
            </a:r>
            <a:r>
              <a:rPr lang="en-AU" dirty="0" smtClean="0"/>
              <a:t> movies</a:t>
            </a:r>
            <a:r>
              <a:rPr lang="en-AU" dirty="0"/>
              <a:t>)</a:t>
            </a:r>
            <a:endParaRPr lang="en-AU" dirty="0" smtClean="0"/>
          </a:p>
          <a:p>
            <a:r>
              <a:rPr lang="en-AU" dirty="0" smtClean="0"/>
              <a:t>Cryptography </a:t>
            </a:r>
          </a:p>
          <a:p>
            <a:pPr lvl="1"/>
            <a:r>
              <a:rPr lang="en-AU" dirty="0" smtClean="0"/>
              <a:t>(movie: The Imitation Game)</a:t>
            </a:r>
          </a:p>
          <a:p>
            <a:r>
              <a:rPr lang="en-AU" dirty="0"/>
              <a:t>Bioinformatics </a:t>
            </a:r>
            <a:r>
              <a:rPr lang="en-AU" dirty="0" smtClean="0"/>
              <a:t>(or computational </a:t>
            </a:r>
            <a:r>
              <a:rPr lang="en-AU" dirty="0"/>
              <a:t>biology</a:t>
            </a:r>
            <a:r>
              <a:rPr lang="en-AU" dirty="0" smtClean="0"/>
              <a:t>)</a:t>
            </a:r>
          </a:p>
          <a:p>
            <a:pPr lvl="1"/>
            <a:r>
              <a:rPr lang="en-AU" dirty="0" smtClean="0"/>
              <a:t>GATACA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Data analytics</a:t>
            </a:r>
          </a:p>
          <a:p>
            <a:pPr lvl="1"/>
            <a:r>
              <a:rPr lang="en-AU" dirty="0" smtClean="0">
                <a:solidFill>
                  <a:srgbClr val="FF0000"/>
                </a:solidFill>
              </a:rPr>
              <a:t>(Money Ball, Margin Call, 21)</a:t>
            </a: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418" y="393958"/>
            <a:ext cx="10170583" cy="762000"/>
          </a:xfrm>
        </p:spPr>
        <p:txBody>
          <a:bodyPr/>
          <a:lstStyle/>
          <a:p>
            <a:r>
              <a:rPr lang="en-AU" dirty="0" smtClean="0"/>
              <a:t>A lot of data is generated everyday, everywhere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 smtClean="0"/>
              <a:t>Social network</a:t>
            </a:r>
          </a:p>
          <a:p>
            <a:r>
              <a:rPr lang="en-AU" sz="2800" dirty="0" smtClean="0"/>
              <a:t>Biological data</a:t>
            </a:r>
          </a:p>
          <a:p>
            <a:r>
              <a:rPr lang="en-AU" sz="2800" dirty="0" smtClean="0"/>
              <a:t>Financial transactions</a:t>
            </a:r>
          </a:p>
          <a:p>
            <a:r>
              <a:rPr lang="en-AU" sz="2800" dirty="0" smtClean="0"/>
              <a:t>Online trading</a:t>
            </a:r>
          </a:p>
          <a:p>
            <a:r>
              <a:rPr lang="en-AU" sz="2800" dirty="0" smtClean="0"/>
              <a:t>Climate</a:t>
            </a:r>
          </a:p>
          <a:p>
            <a:r>
              <a:rPr lang="en-AU" sz="2800" dirty="0" smtClean="0"/>
              <a:t>Traffic </a:t>
            </a:r>
          </a:p>
          <a:p>
            <a:r>
              <a:rPr lang="en-AU" dirty="0" smtClean="0"/>
              <a:t>Sports</a:t>
            </a:r>
            <a:endParaRPr lang="en-AU" sz="2800" dirty="0" smtClean="0"/>
          </a:p>
          <a:p>
            <a:r>
              <a:rPr lang="mr-IN" sz="2800" dirty="0" smtClean="0"/>
              <a:t>…</a:t>
            </a:r>
            <a:endParaRPr lang="en-AU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9-27 at 7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18" y="1135382"/>
            <a:ext cx="5256973" cy="525697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 generated by minute in social media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930" y="1371600"/>
            <a:ext cx="5048069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Analyze these data can bring valuable information, as</a:t>
            </a:r>
          </a:p>
          <a:p>
            <a:pPr lvl="4"/>
            <a:endParaRPr lang="en-US" dirty="0" smtClean="0"/>
          </a:p>
          <a:p>
            <a:pPr lvl="1"/>
            <a:r>
              <a:rPr lang="en-US" dirty="0"/>
              <a:t>Social groups with similar interests</a:t>
            </a:r>
            <a:r>
              <a:rPr lang="en-US" dirty="0" smtClean="0"/>
              <a:t>.</a:t>
            </a:r>
          </a:p>
          <a:p>
            <a:pPr lvl="6"/>
            <a:endParaRPr lang="en-US" dirty="0"/>
          </a:p>
          <a:p>
            <a:pPr lvl="1"/>
            <a:r>
              <a:rPr lang="en-US" dirty="0" smtClean="0"/>
              <a:t>Groups </a:t>
            </a:r>
            <a:r>
              <a:rPr lang="en-US" dirty="0"/>
              <a:t>of companies sharing a market.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Biological data </a:t>
            </a:r>
            <a:r>
              <a:rPr lang="mr-IN" dirty="0" smtClean="0"/>
              <a:t>–</a:t>
            </a:r>
            <a:r>
              <a:rPr lang="en-AU" dirty="0" smtClean="0"/>
              <a:t> genetic information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Cancer </a:t>
            </a:r>
            <a:r>
              <a:rPr lang="en-AU" dirty="0"/>
              <a:t>is an incredibly complex </a:t>
            </a:r>
            <a:r>
              <a:rPr lang="en-AU" dirty="0" smtClean="0"/>
              <a:t>disease</a:t>
            </a:r>
          </a:p>
          <a:p>
            <a:endParaRPr lang="en-AU" dirty="0" smtClean="0"/>
          </a:p>
          <a:p>
            <a:r>
              <a:rPr lang="en-AU" dirty="0"/>
              <a:t>G</a:t>
            </a:r>
            <a:r>
              <a:rPr lang="en-AU" dirty="0" smtClean="0"/>
              <a:t>enetic information from people with cancer can help to find patterns that help to understand the disease</a:t>
            </a:r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</p:txBody>
      </p:sp>
      <p:pic>
        <p:nvPicPr>
          <p:cNvPr id="3" name="Picture 2" descr="dna-1811955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96" y="3952177"/>
            <a:ext cx="2499326" cy="1249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1646" y="3767174"/>
            <a:ext cx="1547397" cy="15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creen Shot 2017-09-27 at 8.17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16" y="3745532"/>
            <a:ext cx="2026168" cy="14563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Challenges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to store? </a:t>
            </a:r>
          </a:p>
          <a:p>
            <a:r>
              <a:rPr lang="en-AU" dirty="0"/>
              <a:t>How to organise? </a:t>
            </a:r>
          </a:p>
          <a:p>
            <a:r>
              <a:rPr lang="en-AU" dirty="0"/>
              <a:t>How to analyse? </a:t>
            </a:r>
          </a:p>
          <a:p>
            <a:r>
              <a:rPr lang="en-AU" dirty="0"/>
              <a:t>How to extract knowledge </a:t>
            </a:r>
            <a:r>
              <a:rPr lang="en-AU" dirty="0" smtClean="0"/>
              <a:t>from it</a:t>
            </a:r>
            <a:r>
              <a:rPr lang="en-AU" dirty="0"/>
              <a:t>? </a:t>
            </a:r>
          </a:p>
          <a:p>
            <a:endParaRPr lang="en-AU" dirty="0" smtClean="0"/>
          </a:p>
          <a:p>
            <a:r>
              <a:rPr lang="en-AU" dirty="0" smtClean="0"/>
              <a:t>There are several different expertise/techniques (from statistics, mathematics and computer science) to answer each of these questions</a:t>
            </a:r>
          </a:p>
          <a:p>
            <a:endParaRPr lang="en-AU" dirty="0" smtClean="0"/>
          </a:p>
          <a:p>
            <a:r>
              <a:rPr lang="en-AU" dirty="0" smtClean="0"/>
              <a:t>Let’s see an example called </a:t>
            </a:r>
            <a:r>
              <a:rPr lang="en-AU" u="sng" dirty="0" smtClean="0"/>
              <a:t>community detection</a:t>
            </a:r>
            <a:endParaRPr lang="en-AU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6"/>
            <a:endParaRPr lang="en-US" dirty="0" smtClean="0"/>
          </a:p>
          <a:p>
            <a:r>
              <a:rPr lang="en-US" dirty="0"/>
              <a:t>A network can be represented by a graph, a set of nodes joined by edges. 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8A058-065C-4846-8CA7-4D99318973A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13" y="2446937"/>
            <a:ext cx="4747109" cy="35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">
  <a:themeElements>
    <a:clrScheme name="Blank Presentatio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CAE2AA"/>
      </a:accent5>
      <a:accent6>
        <a:srgbClr val="E7B900"/>
      </a:accent6>
      <a:hlink>
        <a:srgbClr val="CC0000"/>
      </a:hlink>
      <a:folHlink>
        <a:srgbClr val="00339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DDBAB"/>
        </a:accent1>
        <a:accent2>
          <a:srgbClr val="EDDBAB"/>
        </a:accent2>
        <a:accent3>
          <a:srgbClr val="FFFFFF"/>
        </a:accent3>
        <a:accent4>
          <a:srgbClr val="000000"/>
        </a:accent4>
        <a:accent5>
          <a:srgbClr val="F4EAD2"/>
        </a:accent5>
        <a:accent6>
          <a:srgbClr val="D7C69B"/>
        </a:accent6>
        <a:hlink>
          <a:srgbClr val="CC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CC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lecture.thmx</Template>
  <TotalTime>798</TotalTime>
  <Words>371</Words>
  <Application>Microsoft Macintosh PowerPoint</Application>
  <PresentationFormat>Widescreen</PresentationFormat>
  <Paragraphs>110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Garamond</vt:lpstr>
      <vt:lpstr>ＭＳ Ｐゴシック</vt:lpstr>
      <vt:lpstr>Wingdings</vt:lpstr>
      <vt:lpstr>lecture</vt:lpstr>
      <vt:lpstr>Computer Science  and  Data Analytics</vt:lpstr>
      <vt:lpstr>Computer Science</vt:lpstr>
      <vt:lpstr>Computer Science – Some applications</vt:lpstr>
      <vt:lpstr>Computer Science – Some fields</vt:lpstr>
      <vt:lpstr>A lot of data is generated everyday, everywhere </vt:lpstr>
      <vt:lpstr>Data generated by minute in social media</vt:lpstr>
      <vt:lpstr>Biological data – genetic information</vt:lpstr>
      <vt:lpstr>Challenges </vt:lpstr>
      <vt:lpstr>Networks and graphs</vt:lpstr>
      <vt:lpstr>PowerPoint Presentation</vt:lpstr>
      <vt:lpstr>Communities in networks</vt:lpstr>
      <vt:lpstr>PowerPoint Presentation</vt:lpstr>
      <vt:lpstr>Small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example – Les Miserables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detection</dc:title>
  <dc:creator>Regina Berretta</dc:creator>
  <cp:lastModifiedBy>Regina Berretta</cp:lastModifiedBy>
  <cp:revision>46</cp:revision>
  <dcterms:created xsi:type="dcterms:W3CDTF">2017-08-18T00:50:04Z</dcterms:created>
  <dcterms:modified xsi:type="dcterms:W3CDTF">2017-10-30T05:09:09Z</dcterms:modified>
</cp:coreProperties>
</file>