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32" r:id="rId1"/>
  </p:sldMasterIdLst>
  <p:notesMasterIdLst>
    <p:notesMasterId r:id="rId64"/>
  </p:notesMasterIdLst>
  <p:handoutMasterIdLst>
    <p:handoutMasterId r:id="rId65"/>
  </p:handoutMasterIdLst>
  <p:sldIdLst>
    <p:sldId id="339" r:id="rId2"/>
    <p:sldId id="342" r:id="rId3"/>
    <p:sldId id="389" r:id="rId4"/>
    <p:sldId id="345" r:id="rId5"/>
    <p:sldId id="338" r:id="rId6"/>
    <p:sldId id="401" r:id="rId7"/>
    <p:sldId id="393" r:id="rId8"/>
    <p:sldId id="394" r:id="rId9"/>
    <p:sldId id="395" r:id="rId10"/>
    <p:sldId id="356" r:id="rId11"/>
    <p:sldId id="350" r:id="rId12"/>
    <p:sldId id="397" r:id="rId13"/>
    <p:sldId id="396" r:id="rId14"/>
    <p:sldId id="460" r:id="rId15"/>
    <p:sldId id="402" r:id="rId16"/>
    <p:sldId id="403" r:id="rId17"/>
    <p:sldId id="408" r:id="rId18"/>
    <p:sldId id="409" r:id="rId19"/>
    <p:sldId id="410" r:id="rId20"/>
    <p:sldId id="414" r:id="rId21"/>
    <p:sldId id="415" r:id="rId22"/>
    <p:sldId id="416" r:id="rId23"/>
    <p:sldId id="407" r:id="rId24"/>
    <p:sldId id="404" r:id="rId25"/>
    <p:sldId id="405" r:id="rId26"/>
    <p:sldId id="406" r:id="rId27"/>
    <p:sldId id="411" r:id="rId28"/>
    <p:sldId id="412" r:id="rId29"/>
    <p:sldId id="413" r:id="rId30"/>
    <p:sldId id="417" r:id="rId31"/>
    <p:sldId id="418" r:id="rId32"/>
    <p:sldId id="419" r:id="rId33"/>
    <p:sldId id="420" r:id="rId34"/>
    <p:sldId id="424" r:id="rId35"/>
    <p:sldId id="429" r:id="rId36"/>
    <p:sldId id="425" r:id="rId37"/>
    <p:sldId id="426" r:id="rId38"/>
    <p:sldId id="427" r:id="rId39"/>
    <p:sldId id="430" r:id="rId40"/>
    <p:sldId id="431" r:id="rId41"/>
    <p:sldId id="432" r:id="rId42"/>
    <p:sldId id="433" r:id="rId43"/>
    <p:sldId id="434" r:id="rId44"/>
    <p:sldId id="435" r:id="rId45"/>
    <p:sldId id="461" r:id="rId46"/>
    <p:sldId id="436" r:id="rId47"/>
    <p:sldId id="437" r:id="rId48"/>
    <p:sldId id="438" r:id="rId49"/>
    <p:sldId id="439" r:id="rId50"/>
    <p:sldId id="440" r:id="rId51"/>
    <p:sldId id="441" r:id="rId52"/>
    <p:sldId id="442" r:id="rId53"/>
    <p:sldId id="443" r:id="rId54"/>
    <p:sldId id="444" r:id="rId55"/>
    <p:sldId id="445" r:id="rId56"/>
    <p:sldId id="446" r:id="rId57"/>
    <p:sldId id="447" r:id="rId58"/>
    <p:sldId id="462" r:id="rId59"/>
    <p:sldId id="457" r:id="rId60"/>
    <p:sldId id="458" r:id="rId61"/>
    <p:sldId id="459" r:id="rId62"/>
    <p:sldId id="32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76">
          <p15:clr>
            <a:srgbClr val="A4A3A4"/>
          </p15:clr>
        </p15:guide>
        <p15:guide id="2" orient="horz" pos="1008">
          <p15:clr>
            <a:srgbClr val="A4A3A4"/>
          </p15:clr>
        </p15:guide>
        <p15:guide id="3" orient="horz">
          <p15:clr>
            <a:srgbClr val="A4A3A4"/>
          </p15:clr>
        </p15:guide>
        <p15:guide id="4" orient="horz" pos="1152">
          <p15:clr>
            <a:srgbClr val="A4A3A4"/>
          </p15:clr>
        </p15:guide>
        <p15:guide id="5" orient="horz" pos="3792">
          <p15:clr>
            <a:srgbClr val="A4A3A4"/>
          </p15:clr>
        </p15:guide>
        <p15:guide id="6" orient="horz" pos="1440">
          <p15:clr>
            <a:srgbClr val="A4A3A4"/>
          </p15:clr>
        </p15:guide>
        <p15:guide id="7" orient="horz" pos="4128">
          <p15:clr>
            <a:srgbClr val="A4A3A4"/>
          </p15:clr>
        </p15:guide>
        <p15:guide id="8" orient="horz" pos="480">
          <p15:clr>
            <a:srgbClr val="A4A3A4"/>
          </p15:clr>
        </p15:guide>
        <p15:guide id="9" pos="2880">
          <p15:clr>
            <a:srgbClr val="A4A3A4"/>
          </p15:clr>
        </p15:guide>
        <p15:guide id="10" pos="1344">
          <p15:clr>
            <a:srgbClr val="A4A3A4"/>
          </p15:clr>
        </p15:guide>
        <p15:guide id="11" pos="480">
          <p15:clr>
            <a:srgbClr val="A4A3A4"/>
          </p15:clr>
        </p15:guide>
        <p15:guide id="12" pos="1920">
          <p15:clr>
            <a:srgbClr val="A4A3A4"/>
          </p15:clr>
        </p15:guide>
        <p15:guide id="13" pos="4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E3B"/>
    <a:srgbClr val="FFCC33"/>
    <a:srgbClr val="CC0000"/>
    <a:srgbClr val="003399"/>
    <a:srgbClr val="0066CC"/>
    <a:srgbClr val="66CC00"/>
    <a:srgbClr val="000000"/>
    <a:srgbClr val="FFFF99"/>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1005" autoAdjust="0"/>
  </p:normalViewPr>
  <p:slideViewPr>
    <p:cSldViewPr>
      <p:cViewPr varScale="1">
        <p:scale>
          <a:sx n="102" d="100"/>
          <a:sy n="102" d="100"/>
        </p:scale>
        <p:origin x="1860" y="108"/>
      </p:cViewPr>
      <p:guideLst>
        <p:guide orient="horz" pos="2576"/>
        <p:guide orient="horz" pos="1008"/>
        <p:guide orient="horz"/>
        <p:guide orient="horz" pos="1152"/>
        <p:guide orient="horz" pos="3792"/>
        <p:guide orient="horz" pos="1440"/>
        <p:guide orient="horz" pos="4128"/>
        <p:guide orient="horz" pos="480"/>
        <p:guide pos="2880"/>
        <p:guide pos="1344"/>
        <p:guide pos="480"/>
        <p:guide pos="1920"/>
        <p:guide pos="49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6371"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6372"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6373"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7C9A40AF-9F94-45D3-92E3-04A432103A18}" type="slidenum">
              <a:rPr lang="en-US"/>
              <a:pPr/>
              <a:t>‹#›</a:t>
            </a:fld>
            <a:endParaRPr lang="en-US"/>
          </a:p>
        </p:txBody>
      </p:sp>
    </p:spTree>
    <p:extLst>
      <p:ext uri="{BB962C8B-B14F-4D97-AF65-F5344CB8AC3E}">
        <p14:creationId xmlns:p14="http://schemas.microsoft.com/office/powerpoint/2010/main" val="367645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3F305754-64B2-492A-8B94-62FDB49EC80A}" type="slidenum">
              <a:rPr lang="en-US"/>
              <a:pPr/>
              <a:t>‹#›</a:t>
            </a:fld>
            <a:endParaRPr lang="en-US"/>
          </a:p>
        </p:txBody>
      </p:sp>
    </p:spTree>
    <p:extLst>
      <p:ext uri="{BB962C8B-B14F-4D97-AF65-F5344CB8AC3E}">
        <p14:creationId xmlns:p14="http://schemas.microsoft.com/office/powerpoint/2010/main" val="14601774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631307-A4F8-4480-B655-BFF3EECFA171}" type="slidenum">
              <a:rPr lang="en-US">
                <a:solidFill>
                  <a:srgbClr val="000000"/>
                </a:solidFill>
              </a:rPr>
              <a:pPr/>
              <a:t>1</a:t>
            </a:fld>
            <a:endParaRPr lang="en-US">
              <a:solidFill>
                <a:srgbClr val="000000"/>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9216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don’t need to include the edge between 4 and 5. If</a:t>
            </a:r>
            <a:r>
              <a:rPr lang="en-AU" baseline="0" dirty="0" smtClean="0"/>
              <a:t> we did it would be an ‘induced’ subgraph.</a:t>
            </a:r>
            <a:endParaRPr lang="en-AU" dirty="0"/>
          </a:p>
        </p:txBody>
      </p:sp>
      <p:sp>
        <p:nvSpPr>
          <p:cNvPr id="4" name="Slide Number Placeholder 3"/>
          <p:cNvSpPr>
            <a:spLocks noGrp="1"/>
          </p:cNvSpPr>
          <p:nvPr>
            <p:ph type="sldNum" sz="quarter" idx="10"/>
          </p:nvPr>
        </p:nvSpPr>
        <p:spPr/>
        <p:txBody>
          <a:bodyPr/>
          <a:lstStyle/>
          <a:p>
            <a:fld id="{3F305754-64B2-492A-8B94-62FDB49EC80A}" type="slidenum">
              <a:rPr lang="en-US" smtClean="0"/>
              <a:pPr/>
              <a:t>24</a:t>
            </a:fld>
            <a:endParaRPr lang="en-US"/>
          </a:p>
        </p:txBody>
      </p:sp>
    </p:spTree>
    <p:extLst>
      <p:ext uri="{BB962C8B-B14F-4D97-AF65-F5344CB8AC3E}">
        <p14:creationId xmlns:p14="http://schemas.microsoft.com/office/powerpoint/2010/main" val="166986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F305754-64B2-492A-8B94-62FDB49EC80A}" type="slidenum">
              <a:rPr lang="en-US" smtClean="0"/>
              <a:pPr/>
              <a:t>26</a:t>
            </a:fld>
            <a:endParaRPr lang="en-US"/>
          </a:p>
        </p:txBody>
      </p:sp>
    </p:spTree>
    <p:extLst>
      <p:ext uri="{BB962C8B-B14F-4D97-AF65-F5344CB8AC3E}">
        <p14:creationId xmlns:p14="http://schemas.microsoft.com/office/powerpoint/2010/main" val="300191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F305754-64B2-492A-8B94-62FDB49EC80A}" type="slidenum">
              <a:rPr lang="en-US" smtClean="0"/>
              <a:pPr/>
              <a:t>27</a:t>
            </a:fld>
            <a:endParaRPr lang="en-US"/>
          </a:p>
        </p:txBody>
      </p:sp>
    </p:spTree>
    <p:extLst>
      <p:ext uri="{BB962C8B-B14F-4D97-AF65-F5344CB8AC3E}">
        <p14:creationId xmlns:p14="http://schemas.microsoft.com/office/powerpoint/2010/main" val="884621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Mention Hamiltonian cycles</a:t>
            </a:r>
            <a:endParaRPr lang="en-AU" dirty="0"/>
          </a:p>
        </p:txBody>
      </p:sp>
      <p:sp>
        <p:nvSpPr>
          <p:cNvPr id="4" name="Slide Number Placeholder 3"/>
          <p:cNvSpPr>
            <a:spLocks noGrp="1"/>
          </p:cNvSpPr>
          <p:nvPr>
            <p:ph type="sldNum" sz="quarter" idx="10"/>
          </p:nvPr>
        </p:nvSpPr>
        <p:spPr/>
        <p:txBody>
          <a:bodyPr/>
          <a:lstStyle/>
          <a:p>
            <a:fld id="{3F305754-64B2-492A-8B94-62FDB49EC80A}" type="slidenum">
              <a:rPr lang="en-US" smtClean="0"/>
              <a:pPr/>
              <a:t>29</a:t>
            </a:fld>
            <a:endParaRPr lang="en-US"/>
          </a:p>
        </p:txBody>
      </p:sp>
    </p:spTree>
    <p:extLst>
      <p:ext uri="{BB962C8B-B14F-4D97-AF65-F5344CB8AC3E}">
        <p14:creationId xmlns:p14="http://schemas.microsoft.com/office/powerpoint/2010/main" val="1876200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54001-1F91-46CB-9ABA-D1559E7B731E}" type="slidenum">
              <a:rPr lang="en-US"/>
              <a:pPr/>
              <a:t>62</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757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93763-3E6B-4921-B5FC-D32BCB037A3B}" type="slidenum">
              <a:rPr lang="en-US">
                <a:solidFill>
                  <a:srgbClr val="000000"/>
                </a:solidFill>
              </a:rPr>
              <a:pPr/>
              <a:t>2</a:t>
            </a:fld>
            <a:endParaRPr lang="en-US">
              <a:solidFill>
                <a:srgbClr val="000000"/>
              </a:solidFill>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7126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93763-3E6B-4921-B5FC-D32BCB037A3B}" type="slidenum">
              <a:rPr lang="en-US">
                <a:solidFill>
                  <a:srgbClr val="000000"/>
                </a:solidFill>
              </a:rPr>
              <a:pPr/>
              <a:t>3</a:t>
            </a:fld>
            <a:endParaRPr lang="en-US">
              <a:solidFill>
                <a:srgbClr val="000000"/>
              </a:solidFill>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592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93763-3E6B-4921-B5FC-D32BCB037A3B}" type="slidenum">
              <a:rPr lang="en-US">
                <a:solidFill>
                  <a:srgbClr val="000000"/>
                </a:solidFill>
              </a:rPr>
              <a:pPr/>
              <a:t>4</a:t>
            </a:fld>
            <a:endParaRPr lang="en-US">
              <a:solidFill>
                <a:srgbClr val="000000"/>
              </a:solidFill>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971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93763-3E6B-4921-B5FC-D32BCB037A3B}" type="slidenum">
              <a:rPr lang="en-US">
                <a:solidFill>
                  <a:srgbClr val="000000"/>
                </a:solidFill>
              </a:rPr>
              <a:pPr/>
              <a:t>5</a:t>
            </a:fld>
            <a:endParaRPr lang="en-US">
              <a:solidFill>
                <a:srgbClr val="000000"/>
              </a:solidFill>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922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93763-3E6B-4921-B5FC-D32BCB037A3B}" type="slidenum">
              <a:rPr lang="en-US">
                <a:solidFill>
                  <a:srgbClr val="000000"/>
                </a:solidFill>
              </a:rPr>
              <a:pPr/>
              <a:t>6</a:t>
            </a:fld>
            <a:endParaRPr lang="en-US">
              <a:solidFill>
                <a:srgbClr val="000000"/>
              </a:solidFill>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701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93763-3E6B-4921-B5FC-D32BCB037A3B}" type="slidenum">
              <a:rPr lang="en-US">
                <a:solidFill>
                  <a:srgbClr val="000000"/>
                </a:solidFill>
              </a:rPr>
              <a:pPr/>
              <a:t>7</a:t>
            </a:fld>
            <a:endParaRPr lang="en-US">
              <a:solidFill>
                <a:srgbClr val="000000"/>
              </a:solidFill>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383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93763-3E6B-4921-B5FC-D32BCB037A3B}" type="slidenum">
              <a:rPr lang="en-US">
                <a:solidFill>
                  <a:srgbClr val="000000"/>
                </a:solidFill>
              </a:rPr>
              <a:pPr/>
              <a:t>8</a:t>
            </a:fld>
            <a:endParaRPr lang="en-US">
              <a:solidFill>
                <a:srgbClr val="000000"/>
              </a:solidFill>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467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93763-3E6B-4921-B5FC-D32BCB037A3B}" type="slidenum">
              <a:rPr lang="en-US">
                <a:solidFill>
                  <a:srgbClr val="000000"/>
                </a:solidFill>
              </a:rPr>
              <a:pPr/>
              <a:t>9</a:t>
            </a:fld>
            <a:endParaRPr lang="en-US">
              <a:solidFill>
                <a:srgbClr val="000000"/>
              </a:solidFill>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62957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8D91A-A2EE-4B54-B3C6-F6C67903BA9C}" type="datetime1">
              <a:rPr lang="en-US" smtClean="0"/>
              <a:pPr/>
              <a:t>11/10/2017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Box 5"/>
          <p:cNvSpPr txBox="1">
            <a:spLocks noChangeArrowheads="1"/>
          </p:cNvSpPr>
          <p:nvPr userDrawn="1"/>
        </p:nvSpPr>
        <p:spPr bwMode="auto">
          <a:xfrm>
            <a:off x="762000" y="1295400"/>
            <a:ext cx="762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p>
        </p:txBody>
      </p:sp>
      <p:pic>
        <p:nvPicPr>
          <p:cNvPr id="10" name="Picture 9" descr="UON_Squar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4138" y="0"/>
            <a:ext cx="1439862" cy="143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89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E782AF-3036-471E-9456-3F2B5C007E97}" type="datetime4">
              <a:rPr lang="en-US" smtClean="0"/>
              <a:pPr/>
              <a:t>November 10, 2017</a:t>
            </a:fld>
            <a:endParaRPr lang="en-US"/>
          </a:p>
        </p:txBody>
      </p:sp>
      <p:sp>
        <p:nvSpPr>
          <p:cNvPr id="5" name="Footer Placeholder 4"/>
          <p:cNvSpPr>
            <a:spLocks noGrp="1"/>
          </p:cNvSpPr>
          <p:nvPr>
            <p:ph type="ftr" sz="quarter" idx="11"/>
          </p:nvPr>
        </p:nvSpPr>
        <p:spPr/>
        <p:txBody>
          <a:bodyPr/>
          <a:lstStyle/>
          <a:p>
            <a:r>
              <a:rPr lang="en-US" smtClean="0"/>
              <a:t>A presentation to company name  |  www.newcastle.edu.au</a:t>
            </a:r>
            <a:endParaRPr lang="en-US"/>
          </a:p>
        </p:txBody>
      </p:sp>
      <p:sp>
        <p:nvSpPr>
          <p:cNvPr id="6" name="Slide Number Placeholder 5"/>
          <p:cNvSpPr>
            <a:spLocks noGrp="1"/>
          </p:cNvSpPr>
          <p:nvPr>
            <p:ph type="sldNum" sz="quarter" idx="12"/>
          </p:nvPr>
        </p:nvSpPr>
        <p:spPr/>
        <p:txBody>
          <a:bodyPr/>
          <a:lstStyle/>
          <a:p>
            <a:fld id="{45551376-55D4-425E-97F0-9887ED6EB1F8}" type="slidenum">
              <a:rPr lang="en-US" smtClean="0"/>
              <a:pPr/>
              <a:t>‹#›</a:t>
            </a:fld>
            <a:endParaRPr lang="en-US">
              <a:solidFill>
                <a:schemeClr val="tx1"/>
              </a:solidFill>
            </a:endParaRPr>
          </a:p>
        </p:txBody>
      </p:sp>
    </p:spTree>
    <p:extLst>
      <p:ext uri="{BB962C8B-B14F-4D97-AF65-F5344CB8AC3E}">
        <p14:creationId xmlns:p14="http://schemas.microsoft.com/office/powerpoint/2010/main" val="144553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B370C-F281-4628-A1A7-C8131B54CFBC}" type="datetime4">
              <a:rPr lang="en-US" smtClean="0"/>
              <a:pPr/>
              <a:t>November 10, 2017</a:t>
            </a:fld>
            <a:endParaRPr lang="en-US"/>
          </a:p>
        </p:txBody>
      </p:sp>
      <p:sp>
        <p:nvSpPr>
          <p:cNvPr id="5" name="Footer Placeholder 4"/>
          <p:cNvSpPr>
            <a:spLocks noGrp="1"/>
          </p:cNvSpPr>
          <p:nvPr>
            <p:ph type="ftr" sz="quarter" idx="11"/>
          </p:nvPr>
        </p:nvSpPr>
        <p:spPr/>
        <p:txBody>
          <a:bodyPr/>
          <a:lstStyle/>
          <a:p>
            <a:r>
              <a:rPr lang="en-US" smtClean="0"/>
              <a:t>A presentation to company name  |  www.newcastle.edu.au</a:t>
            </a:r>
            <a:endParaRPr lang="en-US"/>
          </a:p>
        </p:txBody>
      </p:sp>
      <p:sp>
        <p:nvSpPr>
          <p:cNvPr id="6" name="Slide Number Placeholder 5"/>
          <p:cNvSpPr>
            <a:spLocks noGrp="1"/>
          </p:cNvSpPr>
          <p:nvPr>
            <p:ph type="sldNum" sz="quarter" idx="12"/>
          </p:nvPr>
        </p:nvSpPr>
        <p:spPr/>
        <p:txBody>
          <a:bodyPr/>
          <a:lstStyle/>
          <a:p>
            <a:fld id="{BA8E910A-7743-4D82-8B72-4258C7746953}" type="slidenum">
              <a:rPr lang="en-US" smtClean="0"/>
              <a:pPr/>
              <a:t>‹#›</a:t>
            </a:fld>
            <a:endParaRPr lang="en-US">
              <a:solidFill>
                <a:schemeClr val="tx1"/>
              </a:solidFill>
            </a:endParaRPr>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17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BCCB6B-6123-494A-BDE7-2B2B3A9485E6}" type="datetime4">
              <a:rPr lang="en-US" smtClean="0"/>
              <a:pPr/>
              <a:t>November 10, 2017</a:t>
            </a:fld>
            <a:endParaRPr lang="en-US"/>
          </a:p>
        </p:txBody>
      </p:sp>
      <p:sp>
        <p:nvSpPr>
          <p:cNvPr id="5" name="Footer Placeholder 4"/>
          <p:cNvSpPr>
            <a:spLocks noGrp="1"/>
          </p:cNvSpPr>
          <p:nvPr>
            <p:ph type="ftr" sz="quarter" idx="11"/>
          </p:nvPr>
        </p:nvSpPr>
        <p:spPr/>
        <p:txBody>
          <a:bodyPr/>
          <a:lstStyle/>
          <a:p>
            <a:r>
              <a:rPr lang="en-US" smtClean="0"/>
              <a:t>A presentation to company name  |  www.newcastle.edu.au</a:t>
            </a:r>
            <a:endParaRPr lang="en-US"/>
          </a:p>
        </p:txBody>
      </p:sp>
      <p:sp>
        <p:nvSpPr>
          <p:cNvPr id="6" name="Slide Number Placeholder 5"/>
          <p:cNvSpPr>
            <a:spLocks noGrp="1"/>
          </p:cNvSpPr>
          <p:nvPr>
            <p:ph type="sldNum" sz="quarter" idx="12"/>
          </p:nvPr>
        </p:nvSpPr>
        <p:spPr/>
        <p:txBody>
          <a:bodyPr/>
          <a:lstStyle/>
          <a:p>
            <a:fld id="{64A86469-21ED-421D-83A0-B1934E8C0C71}" type="slidenum">
              <a:rPr lang="en-US" smtClean="0"/>
              <a:pPr/>
              <a:t>‹#›</a:t>
            </a:fld>
            <a:endParaRPr lang="en-US">
              <a:solidFill>
                <a:schemeClr val="tx1"/>
              </a:solidFill>
            </a:endParaRPr>
          </a:p>
        </p:txBody>
      </p:sp>
    </p:spTree>
    <p:extLst>
      <p:ext uri="{BB962C8B-B14F-4D97-AF65-F5344CB8AC3E}">
        <p14:creationId xmlns:p14="http://schemas.microsoft.com/office/powerpoint/2010/main" val="39518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BE00C6-688D-4242-ACC5-F787ABEBA148}" type="datetime4">
              <a:rPr lang="en-US" smtClean="0"/>
              <a:pPr/>
              <a:t>November 10, 2017</a:t>
            </a:fld>
            <a:endParaRPr lang="en-US"/>
          </a:p>
        </p:txBody>
      </p:sp>
      <p:sp>
        <p:nvSpPr>
          <p:cNvPr id="5" name="Footer Placeholder 4"/>
          <p:cNvSpPr>
            <a:spLocks noGrp="1"/>
          </p:cNvSpPr>
          <p:nvPr>
            <p:ph type="ftr" sz="quarter" idx="11"/>
          </p:nvPr>
        </p:nvSpPr>
        <p:spPr/>
        <p:txBody>
          <a:bodyPr/>
          <a:lstStyle/>
          <a:p>
            <a:r>
              <a:rPr lang="en-US" smtClean="0"/>
              <a:t>A presentation to company name  |  www.newcastle.edu.au</a:t>
            </a:r>
            <a:endParaRPr lang="en-US"/>
          </a:p>
        </p:txBody>
      </p:sp>
      <p:sp>
        <p:nvSpPr>
          <p:cNvPr id="6" name="Slide Number Placeholder 5"/>
          <p:cNvSpPr>
            <a:spLocks noGrp="1"/>
          </p:cNvSpPr>
          <p:nvPr>
            <p:ph type="sldNum" sz="quarter" idx="12"/>
          </p:nvPr>
        </p:nvSpPr>
        <p:spPr/>
        <p:txBody>
          <a:bodyPr/>
          <a:lstStyle/>
          <a:p>
            <a:fld id="{E47ADF31-FA71-45B4-9CA7-F7413FF0A28D}" type="slidenum">
              <a:rPr lang="en-US" smtClean="0"/>
              <a:pPr/>
              <a:t>‹#›</a:t>
            </a:fld>
            <a:endParaRPr lang="en-US">
              <a:solidFill>
                <a:schemeClr val="tx1"/>
              </a:solidFill>
            </a:endParaRPr>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00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18017B-0775-4197-9F26-1C3248066D89}" type="datetime4">
              <a:rPr lang="en-US" smtClean="0"/>
              <a:pPr/>
              <a:t>November 10, 2017</a:t>
            </a:fld>
            <a:endParaRPr lang="en-US"/>
          </a:p>
        </p:txBody>
      </p:sp>
      <p:sp>
        <p:nvSpPr>
          <p:cNvPr id="6" name="Footer Placeholder 5"/>
          <p:cNvSpPr>
            <a:spLocks noGrp="1"/>
          </p:cNvSpPr>
          <p:nvPr>
            <p:ph type="ftr" sz="quarter" idx="11"/>
          </p:nvPr>
        </p:nvSpPr>
        <p:spPr/>
        <p:txBody>
          <a:bodyPr/>
          <a:lstStyle/>
          <a:p>
            <a:r>
              <a:rPr lang="en-US" smtClean="0"/>
              <a:t>A presentation to company name  |  www.newcastle.edu.au</a:t>
            </a:r>
            <a:endParaRPr lang="en-US"/>
          </a:p>
        </p:txBody>
      </p:sp>
      <p:sp>
        <p:nvSpPr>
          <p:cNvPr id="7" name="Slide Number Placeholder 6"/>
          <p:cNvSpPr>
            <a:spLocks noGrp="1"/>
          </p:cNvSpPr>
          <p:nvPr>
            <p:ph type="sldNum" sz="quarter" idx="12"/>
          </p:nvPr>
        </p:nvSpPr>
        <p:spPr/>
        <p:txBody>
          <a:bodyPr/>
          <a:lstStyle/>
          <a:p>
            <a:fld id="{8C5D816D-C12E-4D08-B9B3-4D68851B3EF2}" type="slidenum">
              <a:rPr lang="en-US" smtClean="0"/>
              <a:pPr/>
              <a:t>‹#›</a:t>
            </a:fld>
            <a:endParaRPr lang="en-US">
              <a:solidFill>
                <a:schemeClr val="tx1"/>
              </a:solidFill>
            </a:endParaRPr>
          </a:p>
        </p:txBody>
      </p:sp>
    </p:spTree>
    <p:extLst>
      <p:ext uri="{BB962C8B-B14F-4D97-AF65-F5344CB8AC3E}">
        <p14:creationId xmlns:p14="http://schemas.microsoft.com/office/powerpoint/2010/main" val="162418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11923E-18A2-4D07-BB1C-0BD71F36D10B}" type="datetime4">
              <a:rPr lang="en-US" smtClean="0"/>
              <a:pPr/>
              <a:t>November 10, 2017</a:t>
            </a:fld>
            <a:endParaRPr lang="en-US"/>
          </a:p>
        </p:txBody>
      </p:sp>
      <p:sp>
        <p:nvSpPr>
          <p:cNvPr id="8" name="Footer Placeholder 7"/>
          <p:cNvSpPr>
            <a:spLocks noGrp="1"/>
          </p:cNvSpPr>
          <p:nvPr>
            <p:ph type="ftr" sz="quarter" idx="11"/>
          </p:nvPr>
        </p:nvSpPr>
        <p:spPr/>
        <p:txBody>
          <a:bodyPr/>
          <a:lstStyle/>
          <a:p>
            <a:r>
              <a:rPr lang="en-US" smtClean="0"/>
              <a:t>A presentation to company name  |  www.newcastle.edu.au</a:t>
            </a:r>
            <a:endParaRPr lang="en-US"/>
          </a:p>
        </p:txBody>
      </p:sp>
      <p:sp>
        <p:nvSpPr>
          <p:cNvPr id="9" name="Slide Number Placeholder 8"/>
          <p:cNvSpPr>
            <a:spLocks noGrp="1"/>
          </p:cNvSpPr>
          <p:nvPr>
            <p:ph type="sldNum" sz="quarter" idx="12"/>
          </p:nvPr>
        </p:nvSpPr>
        <p:spPr/>
        <p:txBody>
          <a:bodyPr/>
          <a:lstStyle/>
          <a:p>
            <a:fld id="{9AC32F51-CE98-4386-BBBD-783DD98C7E0F}" type="slidenum">
              <a:rPr lang="en-US" smtClean="0"/>
              <a:pPr/>
              <a:t>‹#›</a:t>
            </a:fld>
            <a:endParaRPr lang="en-US">
              <a:solidFill>
                <a:schemeClr val="tx1"/>
              </a:solidFill>
            </a:endParaRPr>
          </a:p>
        </p:txBody>
      </p:sp>
    </p:spTree>
    <p:extLst>
      <p:ext uri="{BB962C8B-B14F-4D97-AF65-F5344CB8AC3E}">
        <p14:creationId xmlns:p14="http://schemas.microsoft.com/office/powerpoint/2010/main" val="383763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C048DE-6E7A-495E-8E0D-6F1B20111B05}" type="datetime4">
              <a:rPr lang="en-US" smtClean="0"/>
              <a:pPr/>
              <a:t>November 10, 2017</a:t>
            </a:fld>
            <a:endParaRPr lang="en-US"/>
          </a:p>
        </p:txBody>
      </p:sp>
      <p:sp>
        <p:nvSpPr>
          <p:cNvPr id="4" name="Footer Placeholder 3"/>
          <p:cNvSpPr>
            <a:spLocks noGrp="1"/>
          </p:cNvSpPr>
          <p:nvPr>
            <p:ph type="ftr" sz="quarter" idx="11"/>
          </p:nvPr>
        </p:nvSpPr>
        <p:spPr/>
        <p:txBody>
          <a:bodyPr/>
          <a:lstStyle/>
          <a:p>
            <a:r>
              <a:rPr lang="en-US" smtClean="0"/>
              <a:t>A presentation to company name  |  www.newcastle.edu.au</a:t>
            </a:r>
            <a:endParaRPr lang="en-US"/>
          </a:p>
        </p:txBody>
      </p:sp>
      <p:sp>
        <p:nvSpPr>
          <p:cNvPr id="5" name="Slide Number Placeholder 4"/>
          <p:cNvSpPr>
            <a:spLocks noGrp="1"/>
          </p:cNvSpPr>
          <p:nvPr>
            <p:ph type="sldNum" sz="quarter" idx="12"/>
          </p:nvPr>
        </p:nvSpPr>
        <p:spPr/>
        <p:txBody>
          <a:bodyPr/>
          <a:lstStyle/>
          <a:p>
            <a:fld id="{39C5663F-0EDC-4F19-802A-9D0D9A23124F}" type="slidenum">
              <a:rPr lang="en-US" smtClean="0"/>
              <a:pPr/>
              <a:t>‹#›</a:t>
            </a:fld>
            <a:endParaRPr lang="en-US">
              <a:solidFill>
                <a:schemeClr val="tx1"/>
              </a:solidFill>
            </a:endParaRPr>
          </a:p>
        </p:txBody>
      </p:sp>
    </p:spTree>
    <p:extLst>
      <p:ext uri="{BB962C8B-B14F-4D97-AF65-F5344CB8AC3E}">
        <p14:creationId xmlns:p14="http://schemas.microsoft.com/office/powerpoint/2010/main" val="121204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0DDA2-6B8F-47F4-AECB-54924121FE25}" type="datetime4">
              <a:rPr lang="en-US" smtClean="0"/>
              <a:pPr/>
              <a:t>November 10, 2017</a:t>
            </a:fld>
            <a:endParaRPr lang="en-US"/>
          </a:p>
        </p:txBody>
      </p:sp>
      <p:sp>
        <p:nvSpPr>
          <p:cNvPr id="3" name="Footer Placeholder 2"/>
          <p:cNvSpPr>
            <a:spLocks noGrp="1"/>
          </p:cNvSpPr>
          <p:nvPr>
            <p:ph type="ftr" sz="quarter" idx="11"/>
          </p:nvPr>
        </p:nvSpPr>
        <p:spPr/>
        <p:txBody>
          <a:bodyPr/>
          <a:lstStyle/>
          <a:p>
            <a:r>
              <a:rPr lang="en-US" smtClean="0"/>
              <a:t>A presentation to company name  |  www.newcastle.edu.au</a:t>
            </a:r>
            <a:endParaRPr lang="en-US"/>
          </a:p>
        </p:txBody>
      </p:sp>
      <p:sp>
        <p:nvSpPr>
          <p:cNvPr id="4" name="Slide Number Placeholder 3"/>
          <p:cNvSpPr>
            <a:spLocks noGrp="1"/>
          </p:cNvSpPr>
          <p:nvPr>
            <p:ph type="sldNum" sz="quarter" idx="12"/>
          </p:nvPr>
        </p:nvSpPr>
        <p:spPr/>
        <p:txBody>
          <a:bodyPr/>
          <a:lstStyle/>
          <a:p>
            <a:fld id="{8AFADA07-A4DC-4A1E-A7FD-9D17CB0F0524}" type="slidenum">
              <a:rPr lang="en-US" smtClean="0"/>
              <a:pPr/>
              <a:t>‹#›</a:t>
            </a:fld>
            <a:endParaRPr lang="en-US">
              <a:solidFill>
                <a:schemeClr val="tx1"/>
              </a:solidFill>
            </a:endParaRPr>
          </a:p>
        </p:txBody>
      </p:sp>
    </p:spTree>
    <p:extLst>
      <p:ext uri="{BB962C8B-B14F-4D97-AF65-F5344CB8AC3E}">
        <p14:creationId xmlns:p14="http://schemas.microsoft.com/office/powerpoint/2010/main" val="301568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37CD38D-E88A-4165-9299-F1B0EDAC7838}" type="datetime4">
              <a:rPr lang="en-US" smtClean="0"/>
              <a:pPr/>
              <a:t>November 10, 2017</a:t>
            </a:fld>
            <a:endParaRPr lang="en-US"/>
          </a:p>
        </p:txBody>
      </p:sp>
      <p:sp>
        <p:nvSpPr>
          <p:cNvPr id="6" name="Footer Placeholder 5"/>
          <p:cNvSpPr>
            <a:spLocks noGrp="1"/>
          </p:cNvSpPr>
          <p:nvPr>
            <p:ph type="ftr" sz="quarter" idx="11"/>
          </p:nvPr>
        </p:nvSpPr>
        <p:spPr/>
        <p:txBody>
          <a:bodyPr/>
          <a:lstStyle/>
          <a:p>
            <a:r>
              <a:rPr lang="en-US" smtClean="0"/>
              <a:t>A presentation to company name  |  www.newcastle.edu.au</a:t>
            </a:r>
            <a:endParaRPr lang="en-US"/>
          </a:p>
        </p:txBody>
      </p:sp>
      <p:sp>
        <p:nvSpPr>
          <p:cNvPr id="7" name="Slide Number Placeholder 6"/>
          <p:cNvSpPr>
            <a:spLocks noGrp="1"/>
          </p:cNvSpPr>
          <p:nvPr>
            <p:ph type="sldNum" sz="quarter" idx="12"/>
          </p:nvPr>
        </p:nvSpPr>
        <p:spPr/>
        <p:txBody>
          <a:bodyPr/>
          <a:lstStyle/>
          <a:p>
            <a:fld id="{2AA2EFF4-A48B-415E-AF6E-652445FD7658}" type="slidenum">
              <a:rPr lang="en-US" smtClean="0"/>
              <a:pPr/>
              <a:t>‹#›</a:t>
            </a:fld>
            <a:endParaRPr lang="en-US">
              <a:solidFill>
                <a:schemeClr val="tx1"/>
              </a:solidFill>
            </a:endParaRPr>
          </a:p>
        </p:txBody>
      </p:sp>
    </p:spTree>
    <p:extLst>
      <p:ext uri="{BB962C8B-B14F-4D97-AF65-F5344CB8AC3E}">
        <p14:creationId xmlns:p14="http://schemas.microsoft.com/office/powerpoint/2010/main" val="317368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2CA5548-85E9-4B6C-9851-68D7EE1A9C39}" type="datetime4">
              <a:rPr lang="en-US" smtClean="0"/>
              <a:pPr/>
              <a:t>November 10, 2017</a:t>
            </a:fld>
            <a:endParaRPr lang="en-US"/>
          </a:p>
        </p:txBody>
      </p:sp>
      <p:sp>
        <p:nvSpPr>
          <p:cNvPr id="6" name="Footer Placeholder 5"/>
          <p:cNvSpPr>
            <a:spLocks noGrp="1"/>
          </p:cNvSpPr>
          <p:nvPr>
            <p:ph type="ftr" sz="quarter" idx="11"/>
          </p:nvPr>
        </p:nvSpPr>
        <p:spPr/>
        <p:txBody>
          <a:bodyPr/>
          <a:lstStyle/>
          <a:p>
            <a:r>
              <a:rPr lang="en-US" smtClean="0"/>
              <a:t>A presentation to company name  |  www.newcastle.edu.au</a:t>
            </a:r>
            <a:endParaRPr lang="en-US"/>
          </a:p>
        </p:txBody>
      </p:sp>
      <p:sp>
        <p:nvSpPr>
          <p:cNvPr id="7" name="Slide Number Placeholder 6"/>
          <p:cNvSpPr>
            <a:spLocks noGrp="1"/>
          </p:cNvSpPr>
          <p:nvPr>
            <p:ph type="sldNum" sz="quarter" idx="12"/>
          </p:nvPr>
        </p:nvSpPr>
        <p:spPr/>
        <p:txBody>
          <a:bodyPr/>
          <a:lstStyle/>
          <a:p>
            <a:fld id="{84215044-C7E8-4E8F-B923-002C99595733}" type="slidenum">
              <a:rPr lang="en-US" smtClean="0"/>
              <a:pPr/>
              <a:t>‹#›</a:t>
            </a:fld>
            <a:endParaRPr lang="en-US">
              <a:solidFill>
                <a:schemeClr val="tx1"/>
              </a:solidFill>
            </a:endParaRPr>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7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EA9D35B-6F8B-45E3-9D9F-7576095C1B51}" type="datetime4">
              <a:rPr lang="en-US" smtClean="0"/>
              <a:pPr/>
              <a:t>November 10, 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smtClean="0"/>
              <a:t>A presentation to company name  |  www.newcastle.edu.au</a:t>
            </a: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D35E474-8E4A-4D1E-AED0-5730C8A6C11E}" type="slidenum">
              <a:rPr lang="en-US" smtClean="0"/>
              <a:pPr/>
              <a:t>‹#›</a:t>
            </a:fld>
            <a:endParaRPr lang="en-US">
              <a:solidFill>
                <a:schemeClr val="tx1"/>
              </a:solidFill>
            </a:endParaRPr>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UON_RESTRICTED_MON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39000" y="6172200"/>
            <a:ext cx="1641475" cy="577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6"/>
          <p:cNvSpPr txBox="1">
            <a:spLocks noChangeArrowheads="1"/>
          </p:cNvSpPr>
          <p:nvPr userDrawn="1"/>
        </p:nvSpPr>
        <p:spPr bwMode="auto">
          <a:xfrm>
            <a:off x="762000" y="1295400"/>
            <a:ext cx="762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p>
        </p:txBody>
      </p:sp>
    </p:spTree>
    <p:extLst>
      <p:ext uri="{BB962C8B-B14F-4D97-AF65-F5344CB8AC3E}">
        <p14:creationId xmlns:p14="http://schemas.microsoft.com/office/powerpoint/2010/main" val="40053818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200" dirty="0" smtClean="0"/>
              <a:t>Graph Theory- networks</a:t>
            </a:r>
            <a:endParaRPr lang="en-AU" dirty="0"/>
          </a:p>
        </p:txBody>
      </p:sp>
      <p:sp>
        <p:nvSpPr>
          <p:cNvPr id="7" name="Rectangle 3"/>
          <p:cNvSpPr>
            <a:spLocks noGrp="1" noChangeArrowheads="1"/>
          </p:cNvSpPr>
          <p:nvPr>
            <p:ph type="subTitle" idx="1"/>
          </p:nvPr>
        </p:nvSpPr>
        <p:spPr>
          <a:xfrm>
            <a:off x="6457950" y="5197938"/>
            <a:ext cx="2400300" cy="987437"/>
          </a:xfrm>
          <a:noFill/>
          <a:ln/>
        </p:spPr>
        <p:txBody>
          <a:bodyPr wrap="none" lIns="144000" tIns="144000" rIns="144000" bIns="144000" anchor="b">
            <a:normAutofit/>
          </a:bodyPr>
          <a:lstStyle/>
          <a:p>
            <a:r>
              <a:rPr lang="en-US" sz="1000" dirty="0" err="1" smtClean="0"/>
              <a:t>Dr</a:t>
            </a:r>
            <a:r>
              <a:rPr lang="en-US" sz="1000" dirty="0" smtClean="0"/>
              <a:t> Elena Prieto</a:t>
            </a:r>
          </a:p>
          <a:p>
            <a:r>
              <a:rPr lang="en-US" sz="1000" b="1" dirty="0" smtClean="0"/>
              <a:t>Lecturer</a:t>
            </a:r>
            <a:endParaRPr lang="en-US" sz="1000" b="1" dirty="0"/>
          </a:p>
          <a:p>
            <a:r>
              <a:rPr lang="en-AU" sz="1000" dirty="0" smtClean="0"/>
              <a:t>School of Education</a:t>
            </a:r>
          </a:p>
          <a:p>
            <a:r>
              <a:rPr lang="en-AU" sz="1000" dirty="0"/>
              <a:t>Faculty of Education and </a:t>
            </a:r>
            <a:r>
              <a:rPr lang="en-AU" sz="1000" dirty="0" smtClean="0"/>
              <a:t>Arts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293620" y="548680"/>
            <a:ext cx="5364480" cy="695960"/>
          </a:xfrm>
          <a:prstGeom prst="rect">
            <a:avLst/>
          </a:prstGeom>
          <a:noFill/>
          <a:ln>
            <a:noFill/>
          </a:ln>
        </p:spPr>
      </p:pic>
    </p:spTree>
    <p:extLst>
      <p:ext uri="{BB962C8B-B14F-4D97-AF65-F5344CB8AC3E}">
        <p14:creationId xmlns:p14="http://schemas.microsoft.com/office/powerpoint/2010/main" val="1804812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AU" dirty="0"/>
              <a:t>given a map, draw a </a:t>
            </a:r>
            <a:r>
              <a:rPr lang="en-AU" dirty="0" smtClean="0"/>
              <a:t>network</a:t>
            </a:r>
            <a:r>
              <a:rPr lang="en-US" dirty="0" smtClean="0"/>
              <a:t>”</a:t>
            </a:r>
            <a:endParaRPr lang="en-AU" dirty="0"/>
          </a:p>
        </p:txBody>
      </p:sp>
      <p:sp>
        <p:nvSpPr>
          <p:cNvPr id="7"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V:={1,2,3,4,5,6} </a:t>
            </a:r>
          </a:p>
          <a:p>
            <a:pPr marL="0" indent="0" fontAlgn="auto">
              <a:spcAft>
                <a:spcPts val="0"/>
              </a:spcAft>
              <a:buNone/>
              <a:defRPr/>
            </a:pPr>
            <a:r>
              <a:rPr lang="en-US" sz="2800" dirty="0" smtClean="0"/>
              <a:t>E:={{1,2},{1,5},{2,3},{2,5},{3,4},{4,5},{4,6}} </a:t>
            </a:r>
          </a:p>
          <a:p>
            <a:pPr marL="0" indent="0" fontAlgn="auto">
              <a:spcAft>
                <a:spcPts val="0"/>
              </a:spcAft>
              <a:buNone/>
              <a:defRPr/>
            </a:pPr>
            <a:endParaRPr lang="en-US" sz="2800" dirty="0" smtClean="0"/>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7859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t>
            </a:r>
            <a:r>
              <a:rPr lang="en-AU" b="1" dirty="0" smtClean="0"/>
              <a:t>degree </a:t>
            </a:r>
            <a:r>
              <a:rPr lang="en-AU" b="1" dirty="0"/>
              <a:t>of a vertex</a:t>
            </a:r>
            <a:r>
              <a:rPr lang="en-AU" dirty="0"/>
              <a:t>, directed networks and weighted </a:t>
            </a:r>
            <a:r>
              <a:rPr lang="en-AU" dirty="0" smtClean="0"/>
              <a:t>edges”</a:t>
            </a:r>
            <a:endParaRPr lang="en-AU" dirty="0"/>
          </a:p>
        </p:txBody>
      </p:sp>
      <p:sp>
        <p:nvSpPr>
          <p:cNvPr id="7"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Degree of a vertex is the number of edges adjacent to it</a:t>
            </a:r>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595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“degree </a:t>
            </a:r>
            <a:r>
              <a:rPr lang="en-AU" dirty="0"/>
              <a:t>of a vertex, </a:t>
            </a:r>
            <a:r>
              <a:rPr lang="en-AU" b="1" dirty="0"/>
              <a:t>directed networks</a:t>
            </a:r>
            <a:r>
              <a:rPr lang="en-AU" dirty="0"/>
              <a:t> and weighted </a:t>
            </a:r>
            <a:r>
              <a:rPr lang="en-AU" dirty="0" smtClean="0"/>
              <a:t>edges”</a:t>
            </a:r>
            <a:endParaRPr lang="en-AU" dirty="0"/>
          </a:p>
        </p:txBody>
      </p:sp>
      <p:sp>
        <p:nvSpPr>
          <p:cNvPr id="7"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If the edges have </a:t>
            </a:r>
            <a:r>
              <a:rPr lang="en-US" sz="2800" dirty="0"/>
              <a:t>a </a:t>
            </a:r>
            <a:r>
              <a:rPr lang="en-US" sz="2800" dirty="0" smtClean="0"/>
              <a:t>direction (</a:t>
            </a:r>
            <a:r>
              <a:rPr lang="en-US" sz="2800" dirty="0"/>
              <a:t>like one-way streets</a:t>
            </a:r>
            <a:r>
              <a:rPr lang="en-US" sz="2800" dirty="0" smtClean="0"/>
              <a:t>) we say the network is ‘directed’</a:t>
            </a:r>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1721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“degree </a:t>
            </a:r>
            <a:r>
              <a:rPr lang="en-AU" dirty="0"/>
              <a:t>of a vertex, directed networks and </a:t>
            </a:r>
            <a:r>
              <a:rPr lang="en-AU" b="1" dirty="0"/>
              <a:t>weighted </a:t>
            </a:r>
            <a:r>
              <a:rPr lang="en-AU" b="1" dirty="0" smtClean="0"/>
              <a:t>edges</a:t>
            </a:r>
            <a:r>
              <a:rPr lang="en-AU" dirty="0" smtClean="0"/>
              <a:t>”</a:t>
            </a:r>
            <a:endParaRPr lang="en-AU" dirty="0"/>
          </a:p>
        </p:txBody>
      </p:sp>
      <p:sp>
        <p:nvSpPr>
          <p:cNvPr id="7"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We can also add weights (indicating distance, time or…) to the network</a:t>
            </a:r>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4788772" y="2913950"/>
            <a:ext cx="312906" cy="369332"/>
          </a:xfrm>
          <a:prstGeom prst="rect">
            <a:avLst/>
          </a:prstGeom>
          <a:noFill/>
        </p:spPr>
        <p:txBody>
          <a:bodyPr wrap="none" rtlCol="0">
            <a:spAutoFit/>
          </a:bodyPr>
          <a:lstStyle/>
          <a:p>
            <a:r>
              <a:rPr lang="en-AU" sz="1800" dirty="0" smtClean="0">
                <a:latin typeface="+mn-lt"/>
              </a:rPr>
              <a:t>6</a:t>
            </a:r>
            <a:endParaRPr lang="en-AU" sz="1800" dirty="0">
              <a:latin typeface="+mn-lt"/>
            </a:endParaRPr>
          </a:p>
        </p:txBody>
      </p:sp>
      <p:sp>
        <p:nvSpPr>
          <p:cNvPr id="23" name="TextBox 22"/>
          <p:cNvSpPr txBox="1"/>
          <p:nvPr/>
        </p:nvSpPr>
        <p:spPr>
          <a:xfrm>
            <a:off x="4476630" y="1969383"/>
            <a:ext cx="312906" cy="369332"/>
          </a:xfrm>
          <a:prstGeom prst="rect">
            <a:avLst/>
          </a:prstGeom>
          <a:noFill/>
        </p:spPr>
        <p:txBody>
          <a:bodyPr wrap="none" rtlCol="0">
            <a:spAutoFit/>
          </a:bodyPr>
          <a:lstStyle/>
          <a:p>
            <a:r>
              <a:rPr lang="en-AU" sz="1800" dirty="0" smtClean="0">
                <a:latin typeface="+mn-lt"/>
              </a:rPr>
              <a:t>4</a:t>
            </a:r>
            <a:endParaRPr lang="en-AU" sz="1800" dirty="0">
              <a:latin typeface="+mn-lt"/>
            </a:endParaRPr>
          </a:p>
        </p:txBody>
      </p:sp>
      <p:sp>
        <p:nvSpPr>
          <p:cNvPr id="24" name="TextBox 23"/>
          <p:cNvSpPr txBox="1"/>
          <p:nvPr/>
        </p:nvSpPr>
        <p:spPr>
          <a:xfrm>
            <a:off x="5527160" y="2242180"/>
            <a:ext cx="312906" cy="369332"/>
          </a:xfrm>
          <a:prstGeom prst="rect">
            <a:avLst/>
          </a:prstGeom>
          <a:noFill/>
        </p:spPr>
        <p:txBody>
          <a:bodyPr wrap="none" rtlCol="0">
            <a:spAutoFit/>
          </a:bodyPr>
          <a:lstStyle/>
          <a:p>
            <a:r>
              <a:rPr lang="en-AU" sz="1800" dirty="0" smtClean="0">
                <a:latin typeface="+mn-lt"/>
              </a:rPr>
              <a:t>8</a:t>
            </a:r>
            <a:endParaRPr lang="en-AU" sz="1800" dirty="0">
              <a:latin typeface="+mn-lt"/>
            </a:endParaRPr>
          </a:p>
        </p:txBody>
      </p:sp>
      <p:sp>
        <p:nvSpPr>
          <p:cNvPr id="25" name="TextBox 24"/>
          <p:cNvSpPr txBox="1"/>
          <p:nvPr/>
        </p:nvSpPr>
        <p:spPr>
          <a:xfrm>
            <a:off x="3259063" y="2367097"/>
            <a:ext cx="312906" cy="369332"/>
          </a:xfrm>
          <a:prstGeom prst="rect">
            <a:avLst/>
          </a:prstGeom>
          <a:noFill/>
        </p:spPr>
        <p:txBody>
          <a:bodyPr wrap="none" rtlCol="0">
            <a:spAutoFit/>
          </a:bodyPr>
          <a:lstStyle/>
          <a:p>
            <a:r>
              <a:rPr lang="en-AU" sz="1800" dirty="0" smtClean="0">
                <a:latin typeface="+mn-lt"/>
              </a:rPr>
              <a:t>2</a:t>
            </a:r>
            <a:endParaRPr lang="en-AU" sz="1800" dirty="0">
              <a:latin typeface="+mn-lt"/>
            </a:endParaRPr>
          </a:p>
        </p:txBody>
      </p:sp>
      <p:sp>
        <p:nvSpPr>
          <p:cNvPr id="26" name="TextBox 25"/>
          <p:cNvSpPr txBox="1"/>
          <p:nvPr/>
        </p:nvSpPr>
        <p:spPr>
          <a:xfrm>
            <a:off x="3820344" y="2968623"/>
            <a:ext cx="312906" cy="369332"/>
          </a:xfrm>
          <a:prstGeom prst="rect">
            <a:avLst/>
          </a:prstGeom>
          <a:noFill/>
        </p:spPr>
        <p:txBody>
          <a:bodyPr wrap="none" rtlCol="0">
            <a:spAutoFit/>
          </a:bodyPr>
          <a:lstStyle/>
          <a:p>
            <a:r>
              <a:rPr lang="en-AU" sz="1800" dirty="0" smtClean="0">
                <a:latin typeface="+mn-lt"/>
              </a:rPr>
              <a:t>4</a:t>
            </a:r>
            <a:endParaRPr lang="en-AU" sz="1800" dirty="0">
              <a:latin typeface="+mn-lt"/>
            </a:endParaRPr>
          </a:p>
        </p:txBody>
      </p:sp>
      <p:sp>
        <p:nvSpPr>
          <p:cNvPr id="27" name="TextBox 26"/>
          <p:cNvSpPr txBox="1"/>
          <p:nvPr/>
        </p:nvSpPr>
        <p:spPr>
          <a:xfrm>
            <a:off x="3119530" y="3692248"/>
            <a:ext cx="312906" cy="369332"/>
          </a:xfrm>
          <a:prstGeom prst="rect">
            <a:avLst/>
          </a:prstGeom>
          <a:noFill/>
        </p:spPr>
        <p:txBody>
          <a:bodyPr wrap="none" rtlCol="0">
            <a:spAutoFit/>
          </a:bodyPr>
          <a:lstStyle/>
          <a:p>
            <a:r>
              <a:rPr lang="en-AU" sz="1800" dirty="0" smtClean="0">
                <a:latin typeface="+mn-lt"/>
              </a:rPr>
              <a:t>5</a:t>
            </a:r>
            <a:endParaRPr lang="en-AU" sz="1800" dirty="0">
              <a:latin typeface="+mn-lt"/>
            </a:endParaRPr>
          </a:p>
        </p:txBody>
      </p:sp>
      <p:sp>
        <p:nvSpPr>
          <p:cNvPr id="28" name="TextBox 27"/>
          <p:cNvSpPr txBox="1"/>
          <p:nvPr/>
        </p:nvSpPr>
        <p:spPr>
          <a:xfrm>
            <a:off x="4054500" y="3778088"/>
            <a:ext cx="312906" cy="369332"/>
          </a:xfrm>
          <a:prstGeom prst="rect">
            <a:avLst/>
          </a:prstGeom>
          <a:noFill/>
        </p:spPr>
        <p:txBody>
          <a:bodyPr wrap="none" rtlCol="0">
            <a:spAutoFit/>
          </a:bodyPr>
          <a:lstStyle/>
          <a:p>
            <a:r>
              <a:rPr lang="en-AU" sz="1800" dirty="0" smtClean="0">
                <a:latin typeface="+mn-lt"/>
              </a:rPr>
              <a:t>3</a:t>
            </a:r>
            <a:endParaRPr lang="en-AU" sz="1800" dirty="0">
              <a:latin typeface="+mn-lt"/>
            </a:endParaRPr>
          </a:p>
        </p:txBody>
      </p:sp>
    </p:spTree>
    <p:extLst>
      <p:ext uri="{BB962C8B-B14F-4D97-AF65-F5344CB8AC3E}">
        <p14:creationId xmlns:p14="http://schemas.microsoft.com/office/powerpoint/2010/main" val="2985503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“degree </a:t>
            </a:r>
            <a:r>
              <a:rPr lang="en-AU" dirty="0"/>
              <a:t>of a vertex, directed networks and </a:t>
            </a:r>
            <a:r>
              <a:rPr lang="en-AU" b="1" dirty="0"/>
              <a:t>weighted </a:t>
            </a:r>
            <a:r>
              <a:rPr lang="en-AU" b="1" dirty="0" smtClean="0"/>
              <a:t>edges</a:t>
            </a:r>
            <a:r>
              <a:rPr lang="en-AU" dirty="0" smtClean="0"/>
              <a:t>”</a:t>
            </a:r>
            <a:endParaRPr lang="en-AU" dirty="0"/>
          </a:p>
        </p:txBody>
      </p:sp>
      <p:sp>
        <p:nvSpPr>
          <p:cNvPr id="7"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We can also add weights (indicating distance, time or…) to the network</a:t>
            </a:r>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4788772" y="2913950"/>
            <a:ext cx="312906" cy="369332"/>
          </a:xfrm>
          <a:prstGeom prst="rect">
            <a:avLst/>
          </a:prstGeom>
          <a:noFill/>
        </p:spPr>
        <p:txBody>
          <a:bodyPr wrap="none" rtlCol="0">
            <a:spAutoFit/>
          </a:bodyPr>
          <a:lstStyle/>
          <a:p>
            <a:r>
              <a:rPr lang="en-AU" sz="1800" dirty="0" smtClean="0">
                <a:latin typeface="+mn-lt"/>
              </a:rPr>
              <a:t>6</a:t>
            </a:r>
            <a:endParaRPr lang="en-AU" sz="1800" dirty="0">
              <a:latin typeface="+mn-lt"/>
            </a:endParaRPr>
          </a:p>
        </p:txBody>
      </p:sp>
      <p:sp>
        <p:nvSpPr>
          <p:cNvPr id="23" name="TextBox 22"/>
          <p:cNvSpPr txBox="1"/>
          <p:nvPr/>
        </p:nvSpPr>
        <p:spPr>
          <a:xfrm>
            <a:off x="4476630" y="1969383"/>
            <a:ext cx="312906" cy="369332"/>
          </a:xfrm>
          <a:prstGeom prst="rect">
            <a:avLst/>
          </a:prstGeom>
          <a:noFill/>
        </p:spPr>
        <p:txBody>
          <a:bodyPr wrap="none" rtlCol="0">
            <a:spAutoFit/>
          </a:bodyPr>
          <a:lstStyle/>
          <a:p>
            <a:r>
              <a:rPr lang="en-AU" sz="1800" dirty="0" smtClean="0">
                <a:latin typeface="+mn-lt"/>
              </a:rPr>
              <a:t>4</a:t>
            </a:r>
            <a:endParaRPr lang="en-AU" sz="1800" dirty="0">
              <a:latin typeface="+mn-lt"/>
            </a:endParaRPr>
          </a:p>
        </p:txBody>
      </p:sp>
      <p:sp>
        <p:nvSpPr>
          <p:cNvPr id="24" name="TextBox 23"/>
          <p:cNvSpPr txBox="1"/>
          <p:nvPr/>
        </p:nvSpPr>
        <p:spPr>
          <a:xfrm>
            <a:off x="5527160" y="2242180"/>
            <a:ext cx="312906" cy="369332"/>
          </a:xfrm>
          <a:prstGeom prst="rect">
            <a:avLst/>
          </a:prstGeom>
          <a:noFill/>
        </p:spPr>
        <p:txBody>
          <a:bodyPr wrap="none" rtlCol="0">
            <a:spAutoFit/>
          </a:bodyPr>
          <a:lstStyle/>
          <a:p>
            <a:r>
              <a:rPr lang="en-AU" sz="1800" dirty="0" smtClean="0">
                <a:latin typeface="+mn-lt"/>
              </a:rPr>
              <a:t>8</a:t>
            </a:r>
            <a:endParaRPr lang="en-AU" sz="1800" dirty="0">
              <a:latin typeface="+mn-lt"/>
            </a:endParaRPr>
          </a:p>
        </p:txBody>
      </p:sp>
      <p:sp>
        <p:nvSpPr>
          <p:cNvPr id="25" name="TextBox 24"/>
          <p:cNvSpPr txBox="1"/>
          <p:nvPr/>
        </p:nvSpPr>
        <p:spPr>
          <a:xfrm>
            <a:off x="3259063" y="2367097"/>
            <a:ext cx="312906" cy="369332"/>
          </a:xfrm>
          <a:prstGeom prst="rect">
            <a:avLst/>
          </a:prstGeom>
          <a:noFill/>
        </p:spPr>
        <p:txBody>
          <a:bodyPr wrap="none" rtlCol="0">
            <a:spAutoFit/>
          </a:bodyPr>
          <a:lstStyle/>
          <a:p>
            <a:r>
              <a:rPr lang="en-AU" sz="1800" dirty="0" smtClean="0">
                <a:latin typeface="+mn-lt"/>
              </a:rPr>
              <a:t>2</a:t>
            </a:r>
            <a:endParaRPr lang="en-AU" sz="1800" dirty="0">
              <a:latin typeface="+mn-lt"/>
            </a:endParaRPr>
          </a:p>
        </p:txBody>
      </p:sp>
      <p:sp>
        <p:nvSpPr>
          <p:cNvPr id="26" name="TextBox 25"/>
          <p:cNvSpPr txBox="1"/>
          <p:nvPr/>
        </p:nvSpPr>
        <p:spPr>
          <a:xfrm>
            <a:off x="3820344" y="2968623"/>
            <a:ext cx="312906" cy="369332"/>
          </a:xfrm>
          <a:prstGeom prst="rect">
            <a:avLst/>
          </a:prstGeom>
          <a:noFill/>
        </p:spPr>
        <p:txBody>
          <a:bodyPr wrap="none" rtlCol="0">
            <a:spAutoFit/>
          </a:bodyPr>
          <a:lstStyle/>
          <a:p>
            <a:r>
              <a:rPr lang="en-AU" sz="1800" dirty="0" smtClean="0">
                <a:latin typeface="+mn-lt"/>
              </a:rPr>
              <a:t>4</a:t>
            </a:r>
            <a:endParaRPr lang="en-AU" sz="1800" dirty="0">
              <a:latin typeface="+mn-lt"/>
            </a:endParaRPr>
          </a:p>
        </p:txBody>
      </p:sp>
      <p:sp>
        <p:nvSpPr>
          <p:cNvPr id="27" name="TextBox 26"/>
          <p:cNvSpPr txBox="1"/>
          <p:nvPr/>
        </p:nvSpPr>
        <p:spPr>
          <a:xfrm>
            <a:off x="3119530" y="3692248"/>
            <a:ext cx="312906" cy="369332"/>
          </a:xfrm>
          <a:prstGeom prst="rect">
            <a:avLst/>
          </a:prstGeom>
          <a:noFill/>
        </p:spPr>
        <p:txBody>
          <a:bodyPr wrap="none" rtlCol="0">
            <a:spAutoFit/>
          </a:bodyPr>
          <a:lstStyle/>
          <a:p>
            <a:r>
              <a:rPr lang="en-AU" sz="1800" dirty="0" smtClean="0">
                <a:latin typeface="+mn-lt"/>
              </a:rPr>
              <a:t>5</a:t>
            </a:r>
            <a:endParaRPr lang="en-AU" sz="1800" dirty="0">
              <a:latin typeface="+mn-lt"/>
            </a:endParaRPr>
          </a:p>
        </p:txBody>
      </p:sp>
      <p:sp>
        <p:nvSpPr>
          <p:cNvPr id="28" name="TextBox 27"/>
          <p:cNvSpPr txBox="1"/>
          <p:nvPr/>
        </p:nvSpPr>
        <p:spPr>
          <a:xfrm>
            <a:off x="4054500" y="3778088"/>
            <a:ext cx="312906" cy="369332"/>
          </a:xfrm>
          <a:prstGeom prst="rect">
            <a:avLst/>
          </a:prstGeom>
          <a:noFill/>
        </p:spPr>
        <p:txBody>
          <a:bodyPr wrap="none" rtlCol="0">
            <a:spAutoFit/>
          </a:bodyPr>
          <a:lstStyle/>
          <a:p>
            <a:r>
              <a:rPr lang="en-AU" sz="1800" dirty="0" smtClean="0">
                <a:latin typeface="+mn-lt"/>
              </a:rPr>
              <a:t>3</a:t>
            </a:r>
            <a:endParaRPr lang="en-AU" sz="1800" dirty="0">
              <a:latin typeface="+mn-lt"/>
            </a:endParaRPr>
          </a:p>
        </p:txBody>
      </p:sp>
      <p:sp>
        <p:nvSpPr>
          <p:cNvPr id="29" name="Rounded Rectangle 28"/>
          <p:cNvSpPr/>
          <p:nvPr/>
        </p:nvSpPr>
        <p:spPr>
          <a:xfrm>
            <a:off x="1763688" y="2167712"/>
            <a:ext cx="4793158" cy="2473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b="1" dirty="0" smtClean="0"/>
              <a:t>Worksheet 1</a:t>
            </a:r>
            <a:endParaRPr lang="en-AU" sz="4000" b="1" dirty="0"/>
          </a:p>
        </p:txBody>
      </p:sp>
    </p:spTree>
    <p:extLst>
      <p:ext uri="{BB962C8B-B14F-4D97-AF65-F5344CB8AC3E}">
        <p14:creationId xmlns:p14="http://schemas.microsoft.com/office/powerpoint/2010/main" val="375601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But we will need more!</a:t>
            </a:r>
            <a:endParaRPr lang="en-AU" dirty="0"/>
          </a:p>
        </p:txBody>
      </p:sp>
      <p:sp>
        <p:nvSpPr>
          <p:cNvPr id="3" name="Subtitle 2"/>
          <p:cNvSpPr>
            <a:spLocks noGrp="1"/>
          </p:cNvSpPr>
          <p:nvPr>
            <p:ph type="subTitle" idx="1"/>
          </p:nvPr>
        </p:nvSpPr>
        <p:spPr>
          <a:xfrm>
            <a:off x="6444208" y="4797152"/>
            <a:ext cx="2400300" cy="1897863"/>
          </a:xfrm>
        </p:spPr>
        <p:txBody>
          <a:bodyPr>
            <a:normAutofit fontScale="92500" lnSpcReduction="10000"/>
          </a:bodyPr>
          <a:lstStyle/>
          <a:p>
            <a:pPr marL="515736" lvl="1" indent="-342000"/>
            <a:r>
              <a:rPr lang="en-AU" sz="2000" dirty="0">
                <a:solidFill>
                  <a:srgbClr val="000000"/>
                </a:solidFill>
              </a:rPr>
              <a:t>Adjacency matrices</a:t>
            </a:r>
          </a:p>
          <a:p>
            <a:pPr marL="515736" lvl="1" indent="-342000"/>
            <a:r>
              <a:rPr lang="en-AU" sz="2000" dirty="0" smtClean="0">
                <a:solidFill>
                  <a:srgbClr val="000000"/>
                </a:solidFill>
              </a:rPr>
              <a:t>Complete graphs</a:t>
            </a:r>
          </a:p>
          <a:p>
            <a:pPr marL="515736" lvl="1" indent="-342000"/>
            <a:r>
              <a:rPr lang="en-AU" sz="2000" dirty="0" smtClean="0">
                <a:solidFill>
                  <a:srgbClr val="000000"/>
                </a:solidFill>
              </a:rPr>
              <a:t>Subgraphs</a:t>
            </a:r>
            <a:endParaRPr lang="en-AU" sz="2000" dirty="0">
              <a:solidFill>
                <a:srgbClr val="000000"/>
              </a:solidFill>
            </a:endParaRPr>
          </a:p>
          <a:p>
            <a:pPr marL="515736" lvl="1" indent="-342000"/>
            <a:r>
              <a:rPr lang="en-AU" sz="2000" dirty="0" smtClean="0">
                <a:solidFill>
                  <a:srgbClr val="000000"/>
                </a:solidFill>
              </a:rPr>
              <a:t>Connectedness</a:t>
            </a:r>
          </a:p>
          <a:p>
            <a:pPr marL="515736" lvl="1" indent="-342000"/>
            <a:r>
              <a:rPr lang="en-AU" sz="2000" dirty="0" smtClean="0">
                <a:solidFill>
                  <a:srgbClr val="000000"/>
                </a:solidFill>
              </a:rPr>
              <a:t>Cycles</a:t>
            </a:r>
            <a:endParaRPr lang="en-AU" sz="2000" dirty="0">
              <a:solidFill>
                <a:srgbClr val="000000"/>
              </a:solidFill>
            </a:endParaRPr>
          </a:p>
          <a:p>
            <a:pPr marL="698616" lvl="2" indent="-342000"/>
            <a:r>
              <a:rPr lang="en-AU" sz="2100" dirty="0">
                <a:solidFill>
                  <a:srgbClr val="000000"/>
                </a:solidFill>
              </a:rPr>
              <a:t>Depth first </a:t>
            </a:r>
            <a:r>
              <a:rPr lang="en-AU" sz="2100" dirty="0" smtClean="0">
                <a:solidFill>
                  <a:srgbClr val="000000"/>
                </a:solidFill>
              </a:rPr>
              <a:t>search</a:t>
            </a:r>
            <a:endParaRPr lang="en-AU" sz="2100" dirty="0">
              <a:solidFill>
                <a:srgbClr val="000000"/>
              </a:solidFill>
            </a:endParaRPr>
          </a:p>
        </p:txBody>
      </p:sp>
    </p:spTree>
    <p:extLst>
      <p:ext uri="{BB962C8B-B14F-4D97-AF65-F5344CB8AC3E}">
        <p14:creationId xmlns:p14="http://schemas.microsoft.com/office/powerpoint/2010/main" val="247390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Adjacency Matrix</a:t>
            </a:r>
            <a:endParaRPr lang="en-AU" dirty="0"/>
          </a:p>
        </p:txBody>
      </p:sp>
      <p:sp>
        <p:nvSpPr>
          <p:cNvPr id="7" name="Rectangle 4"/>
          <p:cNvSpPr txBox="1">
            <a:spLocks noChangeArrowheads="1"/>
          </p:cNvSpPr>
          <p:nvPr/>
        </p:nvSpPr>
        <p:spPr>
          <a:xfrm>
            <a:off x="467544" y="4645831"/>
            <a:ext cx="8422648" cy="2023529"/>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AU" sz="2800" dirty="0"/>
              <a:t>The adjacency matrix of a graph is a matrix whose rows and columns are both indexed by vertices of the graph, with a one in the cell for row </a:t>
            </a:r>
            <a:r>
              <a:rPr lang="en-AU" sz="2800" dirty="0" err="1"/>
              <a:t>i</a:t>
            </a:r>
            <a:r>
              <a:rPr lang="en-AU" sz="2800" dirty="0"/>
              <a:t> and column j when vertices </a:t>
            </a:r>
            <a:r>
              <a:rPr lang="en-AU" sz="2800" dirty="0" err="1"/>
              <a:t>i</a:t>
            </a:r>
            <a:r>
              <a:rPr lang="en-AU" sz="2800" dirty="0"/>
              <a:t> and j are adjacent, and a zero </a:t>
            </a:r>
            <a:r>
              <a:rPr lang="en-AU" sz="2800" dirty="0" smtClean="0"/>
              <a:t>otherwise</a:t>
            </a:r>
            <a:r>
              <a:rPr lang="en-AU" sz="2800" dirty="0"/>
              <a:t>.</a:t>
            </a:r>
            <a:endParaRPr lang="en-US" sz="2800" dirty="0" smtClean="0"/>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3494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Adjacency Matrix</a:t>
            </a:r>
            <a:endParaRPr lang="en-AU" dirty="0"/>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graphicFrame>
        <p:nvGraphicFramePr>
          <p:cNvPr id="4" name="Table 3"/>
          <p:cNvGraphicFramePr>
            <a:graphicFrameLocks noGrp="1"/>
          </p:cNvGraphicFramePr>
          <p:nvPr>
            <p:extLst>
              <p:ext uri="{D42A27DB-BD31-4B8C-83A1-F6EECF244321}">
                <p14:modId xmlns:p14="http://schemas.microsoft.com/office/powerpoint/2010/main" val="3171927768"/>
              </p:ext>
            </p:extLst>
          </p:nvPr>
        </p:nvGraphicFramePr>
        <p:xfrm>
          <a:off x="5721463" y="3098616"/>
          <a:ext cx="2983120" cy="2752085"/>
        </p:xfrm>
        <a:graphic>
          <a:graphicData uri="http://schemas.openxmlformats.org/drawingml/2006/table">
            <a:tbl>
              <a:tblPr firstRow="1" firstCol="1" bandRow="1">
                <a:tableStyleId>{5C22544A-7EE6-4342-B048-85BDC9FD1C3A}</a:tableStyleId>
              </a:tblPr>
              <a:tblGrid>
                <a:gridCol w="426160">
                  <a:extLst>
                    <a:ext uri="{9D8B030D-6E8A-4147-A177-3AD203B41FA5}">
                      <a16:colId xmlns="" xmlns:a16="http://schemas.microsoft.com/office/drawing/2014/main" val="1362043129"/>
                    </a:ext>
                  </a:extLst>
                </a:gridCol>
                <a:gridCol w="426160">
                  <a:extLst>
                    <a:ext uri="{9D8B030D-6E8A-4147-A177-3AD203B41FA5}">
                      <a16:colId xmlns="" xmlns:a16="http://schemas.microsoft.com/office/drawing/2014/main" val="3883076938"/>
                    </a:ext>
                  </a:extLst>
                </a:gridCol>
                <a:gridCol w="426160">
                  <a:extLst>
                    <a:ext uri="{9D8B030D-6E8A-4147-A177-3AD203B41FA5}">
                      <a16:colId xmlns="" xmlns:a16="http://schemas.microsoft.com/office/drawing/2014/main" val="1444311967"/>
                    </a:ext>
                  </a:extLst>
                </a:gridCol>
                <a:gridCol w="426160">
                  <a:extLst>
                    <a:ext uri="{9D8B030D-6E8A-4147-A177-3AD203B41FA5}">
                      <a16:colId xmlns="" xmlns:a16="http://schemas.microsoft.com/office/drawing/2014/main" val="1096380229"/>
                    </a:ext>
                  </a:extLst>
                </a:gridCol>
                <a:gridCol w="426160">
                  <a:extLst>
                    <a:ext uri="{9D8B030D-6E8A-4147-A177-3AD203B41FA5}">
                      <a16:colId xmlns="" xmlns:a16="http://schemas.microsoft.com/office/drawing/2014/main" val="79601467"/>
                    </a:ext>
                  </a:extLst>
                </a:gridCol>
                <a:gridCol w="426160">
                  <a:extLst>
                    <a:ext uri="{9D8B030D-6E8A-4147-A177-3AD203B41FA5}">
                      <a16:colId xmlns="" xmlns:a16="http://schemas.microsoft.com/office/drawing/2014/main" val="1232252131"/>
                    </a:ext>
                  </a:extLst>
                </a:gridCol>
                <a:gridCol w="426160">
                  <a:extLst>
                    <a:ext uri="{9D8B030D-6E8A-4147-A177-3AD203B41FA5}">
                      <a16:colId xmlns="" xmlns:a16="http://schemas.microsoft.com/office/drawing/2014/main" val="3915790963"/>
                    </a:ext>
                  </a:extLst>
                </a:gridCol>
              </a:tblGrid>
              <a:tr h="393155">
                <a:tc>
                  <a:txBody>
                    <a:bodyPr/>
                    <a:lstStyle/>
                    <a:p>
                      <a:endParaRPr lang="en-AU"/>
                    </a:p>
                  </a:txBody>
                  <a:tcPr/>
                </a:tc>
                <a:tc>
                  <a:txBody>
                    <a:bodyPr/>
                    <a:lstStyle/>
                    <a:p>
                      <a:r>
                        <a:rPr lang="en-AU" dirty="0" smtClean="0"/>
                        <a:t>1</a:t>
                      </a:r>
                      <a:endParaRPr lang="en-AU" dirty="0"/>
                    </a:p>
                  </a:txBody>
                  <a:tcPr/>
                </a:tc>
                <a:tc>
                  <a:txBody>
                    <a:bodyPr/>
                    <a:lstStyle/>
                    <a:p>
                      <a:r>
                        <a:rPr lang="en-AU" dirty="0" smtClean="0"/>
                        <a:t>2</a:t>
                      </a:r>
                      <a:endParaRPr lang="en-AU" dirty="0"/>
                    </a:p>
                  </a:txBody>
                  <a:tcPr/>
                </a:tc>
                <a:tc>
                  <a:txBody>
                    <a:bodyPr/>
                    <a:lstStyle/>
                    <a:p>
                      <a:r>
                        <a:rPr lang="en-AU" dirty="0" smtClean="0"/>
                        <a:t>3</a:t>
                      </a:r>
                      <a:endParaRPr lang="en-AU" dirty="0"/>
                    </a:p>
                  </a:txBody>
                  <a:tcPr/>
                </a:tc>
                <a:tc>
                  <a:txBody>
                    <a:bodyPr/>
                    <a:lstStyle/>
                    <a:p>
                      <a:r>
                        <a:rPr lang="en-AU" dirty="0" smtClean="0"/>
                        <a:t>4</a:t>
                      </a:r>
                      <a:endParaRPr lang="en-AU" dirty="0"/>
                    </a:p>
                  </a:txBody>
                  <a:tcPr/>
                </a:tc>
                <a:tc>
                  <a:txBody>
                    <a:bodyPr/>
                    <a:lstStyle/>
                    <a:p>
                      <a:r>
                        <a:rPr lang="en-AU" dirty="0" smtClean="0"/>
                        <a:t>5</a:t>
                      </a:r>
                      <a:endParaRPr lang="en-AU" dirty="0"/>
                    </a:p>
                  </a:txBody>
                  <a:tcPr/>
                </a:tc>
                <a:tc>
                  <a:txBody>
                    <a:bodyPr/>
                    <a:lstStyle/>
                    <a:p>
                      <a:r>
                        <a:rPr lang="en-AU" dirty="0" smtClean="0"/>
                        <a:t>6</a:t>
                      </a:r>
                      <a:endParaRPr lang="en-AU" dirty="0"/>
                    </a:p>
                  </a:txBody>
                  <a:tcPr/>
                </a:tc>
                <a:extLst>
                  <a:ext uri="{0D108BD9-81ED-4DB2-BD59-A6C34878D82A}">
                    <a16:rowId xmlns="" xmlns:a16="http://schemas.microsoft.com/office/drawing/2014/main" val="4202776434"/>
                  </a:ext>
                </a:extLst>
              </a:tr>
              <a:tr h="393155">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1072757550"/>
                  </a:ext>
                </a:extLst>
              </a:tr>
              <a:tr h="393155">
                <a:tc>
                  <a:txBody>
                    <a:bodyPr/>
                    <a:lstStyle/>
                    <a:p>
                      <a:r>
                        <a:rPr lang="en-AU" dirty="0" smtClean="0"/>
                        <a:t>2</a:t>
                      </a:r>
                      <a:endParaRPr lang="en-AU" dirty="0"/>
                    </a:p>
                  </a:txBody>
                  <a:tcPr/>
                </a:tc>
                <a:tc>
                  <a:txBody>
                    <a:bodyPr/>
                    <a:lstStyle/>
                    <a:p>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1734264166"/>
                  </a:ext>
                </a:extLst>
              </a:tr>
              <a:tr h="393155">
                <a:tc>
                  <a:txBody>
                    <a:bodyPr/>
                    <a:lstStyle/>
                    <a:p>
                      <a:r>
                        <a:rPr lang="en-AU" dirty="0" smtClean="0"/>
                        <a:t>3</a:t>
                      </a:r>
                      <a:endParaRPr lang="en-AU" dirty="0"/>
                    </a:p>
                  </a:txBody>
                  <a:tcPr/>
                </a:tc>
                <a:tc>
                  <a:txBody>
                    <a:bodyPr/>
                    <a:lstStyle/>
                    <a:p>
                      <a:endParaRPr lang="en-AU"/>
                    </a:p>
                  </a:txBody>
                  <a:tcPr/>
                </a:tc>
                <a:tc>
                  <a:txBody>
                    <a:bodyPr/>
                    <a:lstStyle/>
                    <a:p>
                      <a:endParaRPr lang="en-AU"/>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1245041028"/>
                  </a:ext>
                </a:extLst>
              </a:tr>
              <a:tr h="393155">
                <a:tc>
                  <a:txBody>
                    <a:bodyPr/>
                    <a:lstStyle/>
                    <a:p>
                      <a:r>
                        <a:rPr lang="en-AU" dirty="0" smtClean="0"/>
                        <a:t>4</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1</a:t>
                      </a:r>
                      <a:endParaRPr lang="en-AU" dirty="0"/>
                    </a:p>
                  </a:txBody>
                  <a:tcPr/>
                </a:tc>
                <a:extLst>
                  <a:ext uri="{0D108BD9-81ED-4DB2-BD59-A6C34878D82A}">
                    <a16:rowId xmlns="" xmlns:a16="http://schemas.microsoft.com/office/drawing/2014/main" val="2236230606"/>
                  </a:ext>
                </a:extLst>
              </a:tr>
              <a:tr h="393155">
                <a:tc>
                  <a:txBody>
                    <a:bodyPr/>
                    <a:lstStyle/>
                    <a:p>
                      <a:r>
                        <a:rPr lang="en-AU" dirty="0" smtClean="0"/>
                        <a:t>5</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730097942"/>
                  </a:ext>
                </a:extLst>
              </a:tr>
              <a:tr h="393155">
                <a:tc>
                  <a:txBody>
                    <a:bodyPr/>
                    <a:lstStyle/>
                    <a:p>
                      <a:r>
                        <a:rPr lang="en-AU" dirty="0" smtClean="0"/>
                        <a:t>6</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3192246260"/>
                  </a:ext>
                </a:extLst>
              </a:tr>
            </a:tbl>
          </a:graphicData>
        </a:graphic>
      </p:graphicFrame>
    </p:spTree>
    <p:extLst>
      <p:ext uri="{BB962C8B-B14F-4D97-AF65-F5344CB8AC3E}">
        <p14:creationId xmlns:p14="http://schemas.microsoft.com/office/powerpoint/2010/main" val="890589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Adjacency Matrix</a:t>
            </a:r>
            <a:endParaRPr lang="en-AU" dirty="0"/>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graphicFrame>
        <p:nvGraphicFramePr>
          <p:cNvPr id="4" name="Table 3"/>
          <p:cNvGraphicFramePr>
            <a:graphicFrameLocks noGrp="1"/>
          </p:cNvGraphicFramePr>
          <p:nvPr>
            <p:extLst>
              <p:ext uri="{D42A27DB-BD31-4B8C-83A1-F6EECF244321}">
                <p14:modId xmlns:p14="http://schemas.microsoft.com/office/powerpoint/2010/main" val="762864744"/>
              </p:ext>
            </p:extLst>
          </p:nvPr>
        </p:nvGraphicFramePr>
        <p:xfrm>
          <a:off x="5721463" y="3098616"/>
          <a:ext cx="2983120" cy="2752085"/>
        </p:xfrm>
        <a:graphic>
          <a:graphicData uri="http://schemas.openxmlformats.org/drawingml/2006/table">
            <a:tbl>
              <a:tblPr firstRow="1" firstCol="1" bandRow="1">
                <a:tableStyleId>{2D5ABB26-0587-4C30-8999-92F81FD0307C}</a:tableStyleId>
              </a:tblPr>
              <a:tblGrid>
                <a:gridCol w="426160">
                  <a:extLst>
                    <a:ext uri="{9D8B030D-6E8A-4147-A177-3AD203B41FA5}">
                      <a16:colId xmlns="" xmlns:a16="http://schemas.microsoft.com/office/drawing/2014/main" val="1362043129"/>
                    </a:ext>
                  </a:extLst>
                </a:gridCol>
                <a:gridCol w="426160">
                  <a:extLst>
                    <a:ext uri="{9D8B030D-6E8A-4147-A177-3AD203B41FA5}">
                      <a16:colId xmlns="" xmlns:a16="http://schemas.microsoft.com/office/drawing/2014/main" val="3883076938"/>
                    </a:ext>
                  </a:extLst>
                </a:gridCol>
                <a:gridCol w="426160">
                  <a:extLst>
                    <a:ext uri="{9D8B030D-6E8A-4147-A177-3AD203B41FA5}">
                      <a16:colId xmlns="" xmlns:a16="http://schemas.microsoft.com/office/drawing/2014/main" val="1444311967"/>
                    </a:ext>
                  </a:extLst>
                </a:gridCol>
                <a:gridCol w="426160">
                  <a:extLst>
                    <a:ext uri="{9D8B030D-6E8A-4147-A177-3AD203B41FA5}">
                      <a16:colId xmlns="" xmlns:a16="http://schemas.microsoft.com/office/drawing/2014/main" val="1096380229"/>
                    </a:ext>
                  </a:extLst>
                </a:gridCol>
                <a:gridCol w="426160">
                  <a:extLst>
                    <a:ext uri="{9D8B030D-6E8A-4147-A177-3AD203B41FA5}">
                      <a16:colId xmlns="" xmlns:a16="http://schemas.microsoft.com/office/drawing/2014/main" val="79601467"/>
                    </a:ext>
                  </a:extLst>
                </a:gridCol>
                <a:gridCol w="426160">
                  <a:extLst>
                    <a:ext uri="{9D8B030D-6E8A-4147-A177-3AD203B41FA5}">
                      <a16:colId xmlns="" xmlns:a16="http://schemas.microsoft.com/office/drawing/2014/main" val="1232252131"/>
                    </a:ext>
                  </a:extLst>
                </a:gridCol>
                <a:gridCol w="426160">
                  <a:extLst>
                    <a:ext uri="{9D8B030D-6E8A-4147-A177-3AD203B41FA5}">
                      <a16:colId xmlns="" xmlns:a16="http://schemas.microsoft.com/office/drawing/2014/main" val="3915790963"/>
                    </a:ext>
                  </a:extLst>
                </a:gridCol>
              </a:tblGrid>
              <a:tr h="393155">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 xmlns:a16="http://schemas.microsoft.com/office/drawing/2014/main" val="4202776434"/>
                  </a:ext>
                </a:extLst>
              </a:tr>
              <a:tr h="393155">
                <a:tc>
                  <a:txBody>
                    <a:bodyPr/>
                    <a:lstStyle/>
                    <a:p>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1072757550"/>
                  </a:ext>
                </a:extLst>
              </a:tr>
              <a:tr h="393155">
                <a:tc>
                  <a:txBody>
                    <a:bodyPr/>
                    <a:lstStyle/>
                    <a:p>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1734264166"/>
                  </a:ext>
                </a:extLst>
              </a:tr>
              <a:tr h="393155">
                <a:tc>
                  <a:txBody>
                    <a:bodyPr/>
                    <a:lstStyle/>
                    <a:p>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1245041028"/>
                  </a:ext>
                </a:extLst>
              </a:tr>
              <a:tr h="393155">
                <a:tc>
                  <a:txBody>
                    <a:bodyPr/>
                    <a:lstStyle/>
                    <a:p>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1</a:t>
                      </a:r>
                      <a:endParaRPr lang="en-AU" dirty="0"/>
                    </a:p>
                  </a:txBody>
                  <a:tcPr/>
                </a:tc>
                <a:extLst>
                  <a:ext uri="{0D108BD9-81ED-4DB2-BD59-A6C34878D82A}">
                    <a16:rowId xmlns="" xmlns:a16="http://schemas.microsoft.com/office/drawing/2014/main" val="2236230606"/>
                  </a:ext>
                </a:extLst>
              </a:tr>
              <a:tr h="393155">
                <a:tc>
                  <a:txBody>
                    <a:bodyPr/>
                    <a:lstStyle/>
                    <a:p>
                      <a:endParaRPr lang="en-AU" dirty="0"/>
                    </a:p>
                  </a:txBody>
                  <a:tcPr/>
                </a:tc>
                <a:tc>
                  <a:txBody>
                    <a:bodyPr/>
                    <a:lstStyle/>
                    <a:p>
                      <a:r>
                        <a:rPr lang="en-AU" dirty="0" smtClean="0"/>
                        <a:t>1</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730097942"/>
                  </a:ext>
                </a:extLst>
              </a:tr>
              <a:tr h="393155">
                <a:tc>
                  <a:txBody>
                    <a:bodyPr/>
                    <a:lstStyle/>
                    <a:p>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3192246260"/>
                  </a:ext>
                </a:extLst>
              </a:tr>
            </a:tbl>
          </a:graphicData>
        </a:graphic>
      </p:graphicFrame>
      <p:sp>
        <p:nvSpPr>
          <p:cNvPr id="5" name="Double Bracket 4"/>
          <p:cNvSpPr/>
          <p:nvPr/>
        </p:nvSpPr>
        <p:spPr>
          <a:xfrm>
            <a:off x="5868144" y="3395905"/>
            <a:ext cx="3024336" cy="255337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31296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Adjacency Matrix</a:t>
            </a:r>
            <a:endParaRPr lang="en-AU" dirty="0"/>
          </a:p>
        </p:txBody>
      </p:sp>
      <p:sp>
        <p:nvSpPr>
          <p:cNvPr id="7" name="Rectangle 4"/>
          <p:cNvSpPr txBox="1">
            <a:spLocks noChangeArrowheads="1"/>
          </p:cNvSpPr>
          <p:nvPr/>
        </p:nvSpPr>
        <p:spPr>
          <a:xfrm>
            <a:off x="279647" y="4215020"/>
            <a:ext cx="5253919" cy="1837988"/>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AU" b="1" dirty="0" smtClean="0"/>
              <a:t>NOTE A:</a:t>
            </a:r>
          </a:p>
          <a:p>
            <a:pPr marL="0" indent="0" fontAlgn="auto">
              <a:spcAft>
                <a:spcPts val="0"/>
              </a:spcAft>
              <a:buNone/>
              <a:defRPr/>
            </a:pPr>
            <a:r>
              <a:rPr lang="en-AU" dirty="0" smtClean="0"/>
              <a:t>The matrix is symmetric with respect to the main diagonal</a:t>
            </a:r>
          </a:p>
          <a:p>
            <a:pPr marL="0" indent="0" fontAlgn="auto">
              <a:spcAft>
                <a:spcPts val="0"/>
              </a:spcAft>
              <a:buNone/>
              <a:defRPr/>
            </a:pPr>
            <a:r>
              <a:rPr lang="en-AU" b="1" dirty="0" smtClean="0"/>
              <a:t>NOTE B:</a:t>
            </a:r>
          </a:p>
          <a:p>
            <a:pPr marL="0" indent="0" fontAlgn="auto">
              <a:spcAft>
                <a:spcPts val="0"/>
              </a:spcAft>
              <a:buNone/>
              <a:defRPr/>
            </a:pPr>
            <a:r>
              <a:rPr lang="en-AU" dirty="0" smtClean="0"/>
              <a:t>What would you do if we had a weighted graph?</a:t>
            </a:r>
            <a:endParaRPr lang="en-US" dirty="0" smtClean="0"/>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graphicFrame>
        <p:nvGraphicFramePr>
          <p:cNvPr id="4" name="Table 3"/>
          <p:cNvGraphicFramePr>
            <a:graphicFrameLocks noGrp="1"/>
          </p:cNvGraphicFramePr>
          <p:nvPr>
            <p:extLst>
              <p:ext uri="{D42A27DB-BD31-4B8C-83A1-F6EECF244321}">
                <p14:modId xmlns:p14="http://schemas.microsoft.com/office/powerpoint/2010/main" val="3673608126"/>
              </p:ext>
            </p:extLst>
          </p:nvPr>
        </p:nvGraphicFramePr>
        <p:xfrm>
          <a:off x="5721463" y="3098616"/>
          <a:ext cx="2983120" cy="2752085"/>
        </p:xfrm>
        <a:graphic>
          <a:graphicData uri="http://schemas.openxmlformats.org/drawingml/2006/table">
            <a:tbl>
              <a:tblPr firstRow="1" firstCol="1" bandRow="1">
                <a:tableStyleId>{2D5ABB26-0587-4C30-8999-92F81FD0307C}</a:tableStyleId>
              </a:tblPr>
              <a:tblGrid>
                <a:gridCol w="426160">
                  <a:extLst>
                    <a:ext uri="{9D8B030D-6E8A-4147-A177-3AD203B41FA5}">
                      <a16:colId xmlns="" xmlns:a16="http://schemas.microsoft.com/office/drawing/2014/main" val="1362043129"/>
                    </a:ext>
                  </a:extLst>
                </a:gridCol>
                <a:gridCol w="426160">
                  <a:extLst>
                    <a:ext uri="{9D8B030D-6E8A-4147-A177-3AD203B41FA5}">
                      <a16:colId xmlns="" xmlns:a16="http://schemas.microsoft.com/office/drawing/2014/main" val="3883076938"/>
                    </a:ext>
                  </a:extLst>
                </a:gridCol>
                <a:gridCol w="426160">
                  <a:extLst>
                    <a:ext uri="{9D8B030D-6E8A-4147-A177-3AD203B41FA5}">
                      <a16:colId xmlns="" xmlns:a16="http://schemas.microsoft.com/office/drawing/2014/main" val="1444311967"/>
                    </a:ext>
                  </a:extLst>
                </a:gridCol>
                <a:gridCol w="426160">
                  <a:extLst>
                    <a:ext uri="{9D8B030D-6E8A-4147-A177-3AD203B41FA5}">
                      <a16:colId xmlns="" xmlns:a16="http://schemas.microsoft.com/office/drawing/2014/main" val="1096380229"/>
                    </a:ext>
                  </a:extLst>
                </a:gridCol>
                <a:gridCol w="426160">
                  <a:extLst>
                    <a:ext uri="{9D8B030D-6E8A-4147-A177-3AD203B41FA5}">
                      <a16:colId xmlns="" xmlns:a16="http://schemas.microsoft.com/office/drawing/2014/main" val="79601467"/>
                    </a:ext>
                  </a:extLst>
                </a:gridCol>
                <a:gridCol w="426160">
                  <a:extLst>
                    <a:ext uri="{9D8B030D-6E8A-4147-A177-3AD203B41FA5}">
                      <a16:colId xmlns="" xmlns:a16="http://schemas.microsoft.com/office/drawing/2014/main" val="1232252131"/>
                    </a:ext>
                  </a:extLst>
                </a:gridCol>
                <a:gridCol w="426160">
                  <a:extLst>
                    <a:ext uri="{9D8B030D-6E8A-4147-A177-3AD203B41FA5}">
                      <a16:colId xmlns="" xmlns:a16="http://schemas.microsoft.com/office/drawing/2014/main" val="3915790963"/>
                    </a:ext>
                  </a:extLst>
                </a:gridCol>
              </a:tblGrid>
              <a:tr h="393155">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 xmlns:a16="http://schemas.microsoft.com/office/drawing/2014/main" val="4202776434"/>
                  </a:ext>
                </a:extLst>
              </a:tr>
              <a:tr h="393155">
                <a:tc>
                  <a:txBody>
                    <a:bodyPr/>
                    <a:lstStyle/>
                    <a:p>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1072757550"/>
                  </a:ext>
                </a:extLst>
              </a:tr>
              <a:tr h="393155">
                <a:tc>
                  <a:txBody>
                    <a:bodyPr/>
                    <a:lstStyle/>
                    <a:p>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1734264166"/>
                  </a:ext>
                </a:extLst>
              </a:tr>
              <a:tr h="393155">
                <a:tc>
                  <a:txBody>
                    <a:bodyPr/>
                    <a:lstStyle/>
                    <a:p>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1245041028"/>
                  </a:ext>
                </a:extLst>
              </a:tr>
              <a:tr h="393155">
                <a:tc>
                  <a:txBody>
                    <a:bodyPr/>
                    <a:lstStyle/>
                    <a:p>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1</a:t>
                      </a:r>
                      <a:endParaRPr lang="en-AU" dirty="0"/>
                    </a:p>
                  </a:txBody>
                  <a:tcPr/>
                </a:tc>
                <a:extLst>
                  <a:ext uri="{0D108BD9-81ED-4DB2-BD59-A6C34878D82A}">
                    <a16:rowId xmlns="" xmlns:a16="http://schemas.microsoft.com/office/drawing/2014/main" val="2236230606"/>
                  </a:ext>
                </a:extLst>
              </a:tr>
              <a:tr h="393155">
                <a:tc>
                  <a:txBody>
                    <a:bodyPr/>
                    <a:lstStyle/>
                    <a:p>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730097942"/>
                  </a:ext>
                </a:extLst>
              </a:tr>
              <a:tr h="393155">
                <a:tc>
                  <a:txBody>
                    <a:bodyPr/>
                    <a:lstStyle/>
                    <a:p>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tc>
                  <a:txBody>
                    <a:bodyPr/>
                    <a:lstStyle/>
                    <a:p>
                      <a:r>
                        <a:rPr lang="en-AU" dirty="0" smtClean="0"/>
                        <a:t>1</a:t>
                      </a:r>
                      <a:endParaRPr lang="en-AU" dirty="0"/>
                    </a:p>
                  </a:txBody>
                  <a:tcPr/>
                </a:tc>
                <a:tc>
                  <a:txBody>
                    <a:bodyPr/>
                    <a:lstStyle/>
                    <a:p>
                      <a:r>
                        <a:rPr lang="en-AU" dirty="0" smtClean="0"/>
                        <a:t>0</a:t>
                      </a:r>
                      <a:endParaRPr lang="en-AU" dirty="0"/>
                    </a:p>
                  </a:txBody>
                  <a:tcPr/>
                </a:tc>
                <a:tc>
                  <a:txBody>
                    <a:bodyPr/>
                    <a:lstStyle/>
                    <a:p>
                      <a:r>
                        <a:rPr lang="en-AU" dirty="0" smtClean="0"/>
                        <a:t>0</a:t>
                      </a:r>
                      <a:endParaRPr lang="en-AU" dirty="0"/>
                    </a:p>
                  </a:txBody>
                  <a:tcPr/>
                </a:tc>
                <a:extLst>
                  <a:ext uri="{0D108BD9-81ED-4DB2-BD59-A6C34878D82A}">
                    <a16:rowId xmlns="" xmlns:a16="http://schemas.microsoft.com/office/drawing/2014/main" val="3192246260"/>
                  </a:ext>
                </a:extLst>
              </a:tr>
            </a:tbl>
          </a:graphicData>
        </a:graphic>
      </p:graphicFrame>
      <p:sp>
        <p:nvSpPr>
          <p:cNvPr id="5" name="Double Bracket 4"/>
          <p:cNvSpPr/>
          <p:nvPr/>
        </p:nvSpPr>
        <p:spPr>
          <a:xfrm>
            <a:off x="5868144" y="3395905"/>
            <a:ext cx="3024336" cy="255337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2554526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Presentation Contents</a:t>
            </a:r>
            <a:endParaRPr lang="en-AU" dirty="0"/>
          </a:p>
        </p:txBody>
      </p:sp>
      <p:sp>
        <p:nvSpPr>
          <p:cNvPr id="3" name="Content Placeholder 2"/>
          <p:cNvSpPr>
            <a:spLocks noGrp="1"/>
          </p:cNvSpPr>
          <p:nvPr>
            <p:ph idx="1"/>
          </p:nvPr>
        </p:nvSpPr>
        <p:spPr/>
        <p:txBody>
          <a:bodyPr/>
          <a:lstStyle/>
          <a:p>
            <a:pPr marL="447675" indent="-447675">
              <a:buFont typeface="Wingdings" panose="05000000000000000000" pitchFamily="2" charset="2"/>
              <a:buChar char="§"/>
            </a:pPr>
            <a:r>
              <a:rPr lang="en-AU" sz="2400" dirty="0" smtClean="0">
                <a:solidFill>
                  <a:srgbClr val="000000"/>
                </a:solidFill>
              </a:rPr>
              <a:t>Graphs, vertices and edges</a:t>
            </a:r>
          </a:p>
          <a:p>
            <a:pPr marL="447675" indent="-447675">
              <a:buFont typeface="Wingdings" panose="05000000000000000000" pitchFamily="2" charset="2"/>
              <a:buChar char="§"/>
            </a:pPr>
            <a:r>
              <a:rPr lang="en-AU" sz="2400" dirty="0">
                <a:solidFill>
                  <a:srgbClr val="000000"/>
                </a:solidFill>
              </a:rPr>
              <a:t>Adjacency </a:t>
            </a:r>
            <a:r>
              <a:rPr lang="en-AU" sz="2400" dirty="0" smtClean="0">
                <a:solidFill>
                  <a:srgbClr val="000000"/>
                </a:solidFill>
              </a:rPr>
              <a:t>matrices</a:t>
            </a:r>
          </a:p>
          <a:p>
            <a:pPr marL="447675" indent="-447675">
              <a:buFont typeface="Wingdings" panose="05000000000000000000" pitchFamily="2" charset="2"/>
              <a:buChar char="§"/>
            </a:pPr>
            <a:r>
              <a:rPr lang="en-AU" sz="2400" dirty="0" smtClean="0">
                <a:solidFill>
                  <a:srgbClr val="000000"/>
                </a:solidFill>
              </a:rPr>
              <a:t>Complete graphs</a:t>
            </a:r>
            <a:endParaRPr lang="en-AU" sz="2400" dirty="0">
              <a:solidFill>
                <a:srgbClr val="000000"/>
              </a:solidFill>
            </a:endParaRPr>
          </a:p>
          <a:p>
            <a:pPr marL="447675" indent="-447675">
              <a:buFont typeface="Wingdings" panose="05000000000000000000" pitchFamily="2" charset="2"/>
              <a:buChar char="§"/>
            </a:pPr>
            <a:r>
              <a:rPr lang="en-AU" sz="2400" dirty="0" smtClean="0">
                <a:solidFill>
                  <a:srgbClr val="000000"/>
                </a:solidFill>
              </a:rPr>
              <a:t>Subgraphs</a:t>
            </a:r>
          </a:p>
          <a:p>
            <a:pPr marL="447675" indent="-447675">
              <a:buFont typeface="Wingdings" panose="05000000000000000000" pitchFamily="2" charset="2"/>
              <a:buChar char="§"/>
            </a:pPr>
            <a:r>
              <a:rPr lang="en-AU" sz="2400" dirty="0" smtClean="0">
                <a:solidFill>
                  <a:srgbClr val="000000"/>
                </a:solidFill>
              </a:rPr>
              <a:t>Connectedness</a:t>
            </a:r>
          </a:p>
          <a:p>
            <a:pPr marL="447675" indent="-447675">
              <a:buFont typeface="Wingdings" panose="05000000000000000000" pitchFamily="2" charset="2"/>
              <a:buChar char="§"/>
            </a:pPr>
            <a:r>
              <a:rPr lang="en-AU" sz="2400" dirty="0" smtClean="0">
                <a:solidFill>
                  <a:srgbClr val="000000"/>
                </a:solidFill>
              </a:rPr>
              <a:t>Cycles</a:t>
            </a:r>
          </a:p>
          <a:p>
            <a:pPr marL="447675" indent="-447675">
              <a:buFont typeface="Wingdings" panose="05000000000000000000" pitchFamily="2" charset="2"/>
              <a:buChar char="§"/>
            </a:pPr>
            <a:r>
              <a:rPr lang="en-AU" sz="2400" dirty="0" smtClean="0">
                <a:solidFill>
                  <a:srgbClr val="000000"/>
                </a:solidFill>
              </a:rPr>
              <a:t>Depth first search</a:t>
            </a:r>
          </a:p>
          <a:p>
            <a:pPr marL="515736" lvl="1" indent="-342000"/>
            <a:endParaRPr lang="en-AU" dirty="0" smtClean="0">
              <a:solidFill>
                <a:srgbClr val="000000"/>
              </a:solidFill>
            </a:endParaRPr>
          </a:p>
          <a:p>
            <a:pPr>
              <a:buNone/>
            </a:pPr>
            <a:endParaRPr lang="en-AU" dirty="0" smtClean="0">
              <a:solidFill>
                <a:srgbClr val="000000"/>
              </a:solidFill>
            </a:endParaRPr>
          </a:p>
        </p:txBody>
      </p:sp>
      <p:sp>
        <p:nvSpPr>
          <p:cNvPr id="8" name="Slide Number Placeholder 5"/>
          <p:cNvSpPr>
            <a:spLocks noGrp="1"/>
          </p:cNvSpPr>
          <p:nvPr>
            <p:ph type="sldNum" sz="quarter" idx="12"/>
          </p:nvPr>
        </p:nvSpPr>
        <p:spPr>
          <a:xfrm>
            <a:off x="8534400" y="5734050"/>
            <a:ext cx="609600" cy="520700"/>
          </a:xfrm>
        </p:spPr>
        <p:txBody>
          <a:bodyPr/>
          <a:lstStyle/>
          <a:p>
            <a:fld id="{2CAE4CAA-3E4F-4449-AD70-EAE6867891D4}" type="slidenum">
              <a:rPr lang="en-US">
                <a:solidFill>
                  <a:srgbClr val="FFFFFF"/>
                </a:solidFill>
              </a:rPr>
              <a:pPr/>
              <a:t>2</a:t>
            </a:fld>
            <a:endParaRPr lang="en-US" dirty="0">
              <a:solidFill>
                <a:srgbClr val="000000"/>
              </a:solidFill>
            </a:endParaRPr>
          </a:p>
        </p:txBody>
      </p:sp>
    </p:spTree>
    <p:extLst>
      <p:ext uri="{BB962C8B-B14F-4D97-AF65-F5344CB8AC3E}">
        <p14:creationId xmlns:p14="http://schemas.microsoft.com/office/powerpoint/2010/main" val="3150679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Complete Graphs</a:t>
            </a:r>
            <a:endParaRPr lang="en-AU" dirty="0"/>
          </a:p>
        </p:txBody>
      </p:sp>
      <p:sp>
        <p:nvSpPr>
          <p:cNvPr id="7"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A </a:t>
            </a:r>
            <a:r>
              <a:rPr lang="en-AU" sz="2800" dirty="0" smtClean="0"/>
              <a:t>complete graph is a </a:t>
            </a:r>
            <a:r>
              <a:rPr lang="en-AU" sz="2800" dirty="0"/>
              <a:t>graph in which every two vertices are adjacent: all edges that could exist are present. </a:t>
            </a:r>
            <a:endParaRPr lang="en-US" sz="2800" dirty="0" smtClean="0"/>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5989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Complete Graphs</a:t>
            </a:r>
            <a:endParaRPr lang="en-AU" dirty="0"/>
          </a:p>
        </p:txBody>
      </p:sp>
      <p:sp>
        <p:nvSpPr>
          <p:cNvPr id="7"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A </a:t>
            </a:r>
            <a:r>
              <a:rPr lang="en-AU" sz="2800" dirty="0" smtClean="0"/>
              <a:t>complete graph is a </a:t>
            </a:r>
            <a:r>
              <a:rPr lang="en-AU" sz="2800" dirty="0"/>
              <a:t>graph in which every two vertices are adjacent: all edges that could exist are present. </a:t>
            </a:r>
            <a:endParaRPr lang="en-US" sz="2800" dirty="0" smtClean="0"/>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a:endCxn id="9" idx="1"/>
          </p:cNvCxnSpPr>
          <p:nvPr/>
        </p:nvCxnSpPr>
        <p:spPr>
          <a:xfrm flipV="1">
            <a:off x="4212507" y="1954129"/>
            <a:ext cx="1552267" cy="505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6"/>
          </p:cNvCxnSpPr>
          <p:nvPr/>
        </p:nvCxnSpPr>
        <p:spPr>
          <a:xfrm flipV="1">
            <a:off x="4799134" y="2328598"/>
            <a:ext cx="1114550" cy="10673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2" idx="0"/>
            <a:endCxn id="11" idx="5"/>
          </p:cNvCxnSpPr>
          <p:nvPr/>
        </p:nvCxnSpPr>
        <p:spPr>
          <a:xfrm flipH="1" flipV="1">
            <a:off x="4265751" y="2484409"/>
            <a:ext cx="210879" cy="6142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0" idx="2"/>
          </p:cNvCxnSpPr>
          <p:nvPr/>
        </p:nvCxnSpPr>
        <p:spPr>
          <a:xfrm flipV="1">
            <a:off x="3633862" y="2605575"/>
            <a:ext cx="1165272" cy="5047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0"/>
          </p:cNvCxnSpPr>
          <p:nvPr/>
        </p:nvCxnSpPr>
        <p:spPr>
          <a:xfrm flipV="1">
            <a:off x="3715202" y="2576460"/>
            <a:ext cx="200634" cy="1400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5"/>
            <a:endCxn id="9" idx="4"/>
          </p:cNvCxnSpPr>
          <p:nvPr/>
        </p:nvCxnSpPr>
        <p:spPr>
          <a:xfrm flipV="1">
            <a:off x="3943247" y="2320399"/>
            <a:ext cx="2205728" cy="216443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3139990" y="1781927"/>
            <a:ext cx="2736935" cy="1237498"/>
          </a:xfrm>
          <a:custGeom>
            <a:avLst/>
            <a:gdLst>
              <a:gd name="connsiteX0" fmla="*/ 12785 w 2736935"/>
              <a:gd name="connsiteY0" fmla="*/ 1237498 h 1237498"/>
              <a:gd name="connsiteX1" fmla="*/ 412835 w 2736935"/>
              <a:gd name="connsiteY1" fmla="*/ 142123 h 1237498"/>
              <a:gd name="connsiteX2" fmla="*/ 2736935 w 2736935"/>
              <a:gd name="connsiteY2" fmla="*/ 46873 h 1237498"/>
            </a:gdLst>
            <a:ahLst/>
            <a:cxnLst>
              <a:cxn ang="0">
                <a:pos x="connsiteX0" y="connsiteY0"/>
              </a:cxn>
              <a:cxn ang="0">
                <a:pos x="connsiteX1" y="connsiteY1"/>
              </a:cxn>
              <a:cxn ang="0">
                <a:pos x="connsiteX2" y="connsiteY2"/>
              </a:cxn>
            </a:cxnLst>
            <a:rect l="l" t="t" r="r" b="b"/>
            <a:pathLst>
              <a:path w="2736935" h="1237498">
                <a:moveTo>
                  <a:pt x="12785" y="1237498"/>
                </a:moveTo>
                <a:cubicBezTo>
                  <a:pt x="-14203" y="789029"/>
                  <a:pt x="-41190" y="340560"/>
                  <a:pt x="412835" y="142123"/>
                </a:cubicBezTo>
                <a:cubicBezTo>
                  <a:pt x="866860" y="-56314"/>
                  <a:pt x="1801897" y="-4721"/>
                  <a:pt x="2736935" y="468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35"/>
          <p:cNvSpPr/>
          <p:nvPr/>
        </p:nvSpPr>
        <p:spPr>
          <a:xfrm>
            <a:off x="3524250" y="2057076"/>
            <a:ext cx="2228850" cy="933774"/>
          </a:xfrm>
          <a:custGeom>
            <a:avLst/>
            <a:gdLst>
              <a:gd name="connsiteX0" fmla="*/ 0 w 2228850"/>
              <a:gd name="connsiteY0" fmla="*/ 933774 h 933774"/>
              <a:gd name="connsiteX1" fmla="*/ 1352550 w 2228850"/>
              <a:gd name="connsiteY1" fmla="*/ 105099 h 933774"/>
              <a:gd name="connsiteX2" fmla="*/ 2228850 w 2228850"/>
              <a:gd name="connsiteY2" fmla="*/ 38424 h 933774"/>
            </a:gdLst>
            <a:ahLst/>
            <a:cxnLst>
              <a:cxn ang="0">
                <a:pos x="connsiteX0" y="connsiteY0"/>
              </a:cxn>
              <a:cxn ang="0">
                <a:pos x="connsiteX1" y="connsiteY1"/>
              </a:cxn>
              <a:cxn ang="0">
                <a:pos x="connsiteX2" y="connsiteY2"/>
              </a:cxn>
            </a:cxnLst>
            <a:rect l="l" t="t" r="r" b="b"/>
            <a:pathLst>
              <a:path w="2228850" h="933774">
                <a:moveTo>
                  <a:pt x="0" y="933774"/>
                </a:moveTo>
                <a:cubicBezTo>
                  <a:pt x="490537" y="594049"/>
                  <a:pt x="981075" y="254324"/>
                  <a:pt x="1352550" y="105099"/>
                </a:cubicBezTo>
                <a:cubicBezTo>
                  <a:pt x="1724025" y="-44126"/>
                  <a:pt x="1976437" y="-2851"/>
                  <a:pt x="2228850" y="384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37"/>
          <p:cNvSpPr/>
          <p:nvPr/>
        </p:nvSpPr>
        <p:spPr>
          <a:xfrm>
            <a:off x="3952875" y="2581275"/>
            <a:ext cx="1752813" cy="1905000"/>
          </a:xfrm>
          <a:custGeom>
            <a:avLst/>
            <a:gdLst>
              <a:gd name="connsiteX0" fmla="*/ 0 w 1752813"/>
              <a:gd name="connsiteY0" fmla="*/ 1905000 h 1905000"/>
              <a:gd name="connsiteX1" fmla="*/ 1647825 w 1752813"/>
              <a:gd name="connsiteY1" fmla="*/ 1228725 h 1905000"/>
              <a:gd name="connsiteX2" fmla="*/ 1447800 w 1752813"/>
              <a:gd name="connsiteY2" fmla="*/ 0 h 1905000"/>
            </a:gdLst>
            <a:ahLst/>
            <a:cxnLst>
              <a:cxn ang="0">
                <a:pos x="connsiteX0" y="connsiteY0"/>
              </a:cxn>
              <a:cxn ang="0">
                <a:pos x="connsiteX1" y="connsiteY1"/>
              </a:cxn>
              <a:cxn ang="0">
                <a:pos x="connsiteX2" y="connsiteY2"/>
              </a:cxn>
            </a:cxnLst>
            <a:rect l="l" t="t" r="r" b="b"/>
            <a:pathLst>
              <a:path w="1752813" h="1905000">
                <a:moveTo>
                  <a:pt x="0" y="1905000"/>
                </a:moveTo>
                <a:cubicBezTo>
                  <a:pt x="703262" y="1725612"/>
                  <a:pt x="1406525" y="1546225"/>
                  <a:pt x="1647825" y="1228725"/>
                </a:cubicBezTo>
                <a:cubicBezTo>
                  <a:pt x="1889125" y="911225"/>
                  <a:pt x="1668462" y="455612"/>
                  <a:pt x="14478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88574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Complete Graphs</a:t>
            </a:r>
            <a:endParaRPr lang="en-AU" dirty="0"/>
          </a:p>
        </p:txBody>
      </p:sp>
      <p:sp>
        <p:nvSpPr>
          <p:cNvPr id="7"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A </a:t>
            </a:r>
            <a:r>
              <a:rPr lang="en-AU" sz="2800" dirty="0" smtClean="0"/>
              <a:t>complete graph is a </a:t>
            </a:r>
            <a:r>
              <a:rPr lang="en-AU" sz="2800" dirty="0"/>
              <a:t>graph in which every two vertices are adjacent: all edges that could exist are present. </a:t>
            </a:r>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365509"/>
            <a:ext cx="3914775" cy="3009900"/>
          </a:xfrm>
          <a:prstGeom prst="rect">
            <a:avLst/>
          </a:prstGeom>
        </p:spPr>
      </p:pic>
      <p:sp>
        <p:nvSpPr>
          <p:cNvPr id="6" name="Rounded Rectangle 5"/>
          <p:cNvSpPr/>
          <p:nvPr/>
        </p:nvSpPr>
        <p:spPr>
          <a:xfrm>
            <a:off x="1763688" y="2167712"/>
            <a:ext cx="4793158" cy="2473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b="1" dirty="0" smtClean="0"/>
              <a:t>Worksheet 2</a:t>
            </a:r>
            <a:endParaRPr lang="en-AU" sz="4000" b="1" dirty="0"/>
          </a:p>
        </p:txBody>
      </p:sp>
    </p:spTree>
    <p:extLst>
      <p:ext uri="{BB962C8B-B14F-4D97-AF65-F5344CB8AC3E}">
        <p14:creationId xmlns:p14="http://schemas.microsoft.com/office/powerpoint/2010/main" val="1725171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subgraphs</a:t>
            </a:r>
          </a:p>
        </p:txBody>
      </p:sp>
      <p:sp>
        <p:nvSpPr>
          <p:cNvPr id="7"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A subgraph is a subset of the vertices and edges</a:t>
            </a:r>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78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subgraphs</a:t>
            </a:r>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2" name="Rectangle 4"/>
          <p:cNvSpPr txBox="1">
            <a:spLocks noChangeArrowheads="1"/>
          </p:cNvSpPr>
          <p:nvPr/>
        </p:nvSpPr>
        <p:spPr>
          <a:xfrm>
            <a:off x="1066800" y="49495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V:={1,3,4,5} </a:t>
            </a:r>
          </a:p>
          <a:p>
            <a:pPr marL="0" indent="0" fontAlgn="auto">
              <a:spcAft>
                <a:spcPts val="0"/>
              </a:spcAft>
              <a:buNone/>
              <a:defRPr/>
            </a:pPr>
            <a:r>
              <a:rPr lang="en-US" sz="2800" dirty="0" smtClean="0"/>
              <a:t>E:={{1,5},{3,4}} </a:t>
            </a:r>
          </a:p>
          <a:p>
            <a:pPr marL="0" indent="0" fontAlgn="auto">
              <a:spcAft>
                <a:spcPts val="0"/>
              </a:spcAft>
              <a:buNone/>
              <a:defRPr/>
            </a:pPr>
            <a:endParaRPr lang="en-US" sz="2800" dirty="0" smtClean="0"/>
          </a:p>
        </p:txBody>
      </p:sp>
    </p:spTree>
    <p:extLst>
      <p:ext uri="{BB962C8B-B14F-4D97-AF65-F5344CB8AC3E}">
        <p14:creationId xmlns:p14="http://schemas.microsoft.com/office/powerpoint/2010/main" val="2058612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a:t>
            </a:r>
            <a:r>
              <a:rPr lang="en-AU" dirty="0" smtClean="0"/>
              <a:t>onnectedness</a:t>
            </a:r>
            <a:endParaRPr lang="en-AU" dirty="0"/>
          </a:p>
        </p:txBody>
      </p:sp>
      <p:sp>
        <p:nvSpPr>
          <p:cNvPr id="7"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smtClean="0"/>
              <a:t>A graph is connected if any two vertices can be joined by a path of edges</a:t>
            </a:r>
            <a:endParaRPr lang="en-US" sz="2800" dirty="0" smtClean="0"/>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5981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Connectedness</a:t>
            </a:r>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The subgraph in the previous example is NOT connected because we cannot connect (for example) 3 and 5.</a:t>
            </a:r>
          </a:p>
        </p:txBody>
      </p:sp>
    </p:spTree>
    <p:extLst>
      <p:ext uri="{BB962C8B-B14F-4D97-AF65-F5344CB8AC3E}">
        <p14:creationId xmlns:p14="http://schemas.microsoft.com/office/powerpoint/2010/main" val="2078564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Connectedness</a:t>
            </a:r>
          </a:p>
        </p:txBody>
      </p:sp>
      <p:grpSp>
        <p:nvGrpSpPr>
          <p:cNvPr id="8" name="Group 7"/>
          <p:cNvGrpSpPr/>
          <p:nvPr/>
        </p:nvGrpSpPr>
        <p:grpSpPr>
          <a:xfrm>
            <a:off x="3392697" y="1974691"/>
            <a:ext cx="2008444" cy="2597216"/>
            <a:chOff x="3042384" y="1810600"/>
            <a:chExt cx="2306816" cy="3265363"/>
          </a:xfrm>
        </p:grpSpPr>
        <p:sp>
          <p:nvSpPr>
            <p:cNvPr id="10" name="Oval 9"/>
            <p:cNvSpPr/>
            <p:nvPr/>
          </p:nvSpPr>
          <p:spPr>
            <a:xfrm>
              <a:off x="4657759" y="2245650"/>
              <a:ext cx="691441" cy="71626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The subgraph in the previous example is NOT connected because we cannot connect (for example) 3 and 5.</a:t>
            </a:r>
          </a:p>
        </p:txBody>
      </p:sp>
    </p:spTree>
    <p:extLst>
      <p:ext uri="{BB962C8B-B14F-4D97-AF65-F5344CB8AC3E}">
        <p14:creationId xmlns:p14="http://schemas.microsoft.com/office/powerpoint/2010/main" val="1585646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Cycles</a:t>
            </a:r>
            <a:endParaRPr lang="en-AU" dirty="0"/>
          </a:p>
        </p:txBody>
      </p:sp>
      <p:sp>
        <p:nvSpPr>
          <p:cNvPr id="7"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A cycle </a:t>
            </a:r>
            <a:r>
              <a:rPr lang="en-AU" sz="2800" dirty="0"/>
              <a:t>is an alternating sequence of vertices and edges, starting and ending at </a:t>
            </a:r>
            <a:r>
              <a:rPr lang="en-AU" sz="2800" dirty="0" smtClean="0"/>
              <a:t>the same </a:t>
            </a:r>
            <a:r>
              <a:rPr lang="en-AU" sz="2800" dirty="0"/>
              <a:t>vertex, in which each edge is adjacent in the sequence to its two endpoints.</a:t>
            </a:r>
            <a:endParaRPr lang="en-US" sz="2800" dirty="0" smtClean="0"/>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3112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Cycles</a:t>
            </a:r>
            <a:endParaRPr lang="en-AU" dirty="0"/>
          </a:p>
        </p:txBody>
      </p:sp>
      <p:sp>
        <p:nvSpPr>
          <p:cNvPr id="7" name="Rectangle 4"/>
          <p:cNvSpPr txBox="1">
            <a:spLocks noChangeArrowheads="1"/>
          </p:cNvSpPr>
          <p:nvPr/>
        </p:nvSpPr>
        <p:spPr>
          <a:xfrm>
            <a:off x="914400" y="4797152"/>
            <a:ext cx="7113984" cy="1101725"/>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US" sz="2800" dirty="0" smtClean="0"/>
              <a:t>A cycle </a:t>
            </a:r>
            <a:r>
              <a:rPr lang="en-AU" sz="2800" dirty="0"/>
              <a:t>is an alternating sequence of vertices and edges, starting and ending at </a:t>
            </a:r>
            <a:r>
              <a:rPr lang="en-AU" sz="2800" dirty="0" smtClean="0"/>
              <a:t>the same </a:t>
            </a:r>
            <a:r>
              <a:rPr lang="en-AU" sz="2800" dirty="0"/>
              <a:t>vertex, in which each edge is adjacent in the sequence to its two endpoints.</a:t>
            </a:r>
            <a:endParaRPr lang="en-US" sz="2800" dirty="0" smtClean="0"/>
          </a:p>
        </p:txBody>
      </p:sp>
      <p:grpSp>
        <p:nvGrpSpPr>
          <p:cNvPr id="8" name="Group 7"/>
          <p:cNvGrpSpPr/>
          <p:nvPr/>
        </p:nvGrpSpPr>
        <p:grpSpPr>
          <a:xfrm>
            <a:off x="3059832" y="1772816"/>
            <a:ext cx="3280084" cy="2799091"/>
            <a:chOff x="2660068" y="1556792"/>
            <a:chExt cx="3767369" cy="3519171"/>
          </a:xfrm>
        </p:grpSpPr>
        <p:sp>
          <p:nvSpPr>
            <p:cNvPr id="9" name="Oval 8"/>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10" name="Oval 9"/>
            <p:cNvSpPr/>
            <p:nvPr/>
          </p:nvSpPr>
          <p:spPr>
            <a:xfrm>
              <a:off x="4657759" y="2245650"/>
              <a:ext cx="691441" cy="71626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11" name="Oval 10"/>
            <p:cNvSpPr/>
            <p:nvPr/>
          </p:nvSpPr>
          <p:spPr>
            <a:xfrm>
              <a:off x="3412799" y="1810600"/>
              <a:ext cx="740830" cy="75079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2" name="Oval 11"/>
            <p:cNvSpPr/>
            <p:nvPr/>
          </p:nvSpPr>
          <p:spPr>
            <a:xfrm>
              <a:off x="3916929" y="3223661"/>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4" name="Oval 13"/>
            <p:cNvSpPr/>
            <p:nvPr/>
          </p:nvSpPr>
          <p:spPr>
            <a:xfrm>
              <a:off x="2660068" y="3042393"/>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11" idx="6"/>
              <a:endCxn id="10" idx="1"/>
            </p:cNvCxnSpPr>
            <p:nvPr/>
          </p:nvCxnSpPr>
          <p:spPr>
            <a:xfrm>
              <a:off x="4153629" y="2185999"/>
              <a:ext cx="605389" cy="16454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6925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t>
            </a:r>
            <a:r>
              <a:rPr lang="en-AU" dirty="0"/>
              <a:t>recognise circumstances in which networks could be used</a:t>
            </a:r>
            <a:r>
              <a:rPr lang="en-US" dirty="0" smtClean="0"/>
              <a:t>”</a:t>
            </a:r>
            <a:endParaRPr lang="en-AU" dirty="0"/>
          </a:p>
        </p:txBody>
      </p:sp>
      <p:sp>
        <p:nvSpPr>
          <p:cNvPr id="4" name="Content Placeholder 3"/>
          <p:cNvSpPr>
            <a:spLocks noGrp="1"/>
          </p:cNvSpPr>
          <p:nvPr>
            <p:ph idx="1"/>
          </p:nvPr>
        </p:nvSpPr>
        <p:spPr/>
        <p:txBody>
          <a:bodyPr>
            <a:normAutofit fontScale="92500" lnSpcReduction="10000"/>
          </a:bodyPr>
          <a:lstStyle/>
          <a:p>
            <a:pPr marL="180975" indent="-180975">
              <a:spcAft>
                <a:spcPts val="1200"/>
              </a:spcAft>
            </a:pPr>
            <a:r>
              <a:rPr lang="en-AU" sz="2800" dirty="0" smtClean="0">
                <a:solidFill>
                  <a:srgbClr val="000000"/>
                </a:solidFill>
              </a:rPr>
              <a:t>Often mathematicians are </a:t>
            </a:r>
            <a:r>
              <a:rPr lang="en-AU" sz="2800" dirty="0">
                <a:solidFill>
                  <a:srgbClr val="000000"/>
                </a:solidFill>
              </a:rPr>
              <a:t>involved with many different problems that need to be solved. Some examples of these sort of problems are</a:t>
            </a:r>
            <a:r>
              <a:rPr lang="en-AU" sz="2800" dirty="0" smtClean="0">
                <a:solidFill>
                  <a:srgbClr val="000000"/>
                </a:solidFill>
              </a:rPr>
              <a:t>:</a:t>
            </a:r>
            <a:endParaRPr lang="en-AU" sz="2100" dirty="0">
              <a:solidFill>
                <a:srgbClr val="000000"/>
              </a:solidFill>
            </a:endParaRPr>
          </a:p>
          <a:p>
            <a:pPr marL="628650" lvl="1" indent="-447675"/>
            <a:r>
              <a:rPr lang="en-AU" sz="1800" dirty="0">
                <a:solidFill>
                  <a:srgbClr val="000000"/>
                </a:solidFill>
              </a:rPr>
              <a:t>A company that repairs TV aerials owns 3 vans, that go to customer’s houses 9am – 4pm every week day. The aerial repair jobs are in different suburbs all over Newcastle. Which vans should go to which jobs to minimise travel time and maximise time spent working</a:t>
            </a:r>
            <a:r>
              <a:rPr lang="en-AU" sz="1800" dirty="0" smtClean="0">
                <a:solidFill>
                  <a:srgbClr val="000000"/>
                </a:solidFill>
              </a:rPr>
              <a:t>?</a:t>
            </a:r>
            <a:endParaRPr lang="en-AU" sz="1800" dirty="0">
              <a:solidFill>
                <a:srgbClr val="000000"/>
              </a:solidFill>
            </a:endParaRPr>
          </a:p>
          <a:p>
            <a:pPr marL="628650" lvl="1" indent="-447675"/>
            <a:r>
              <a:rPr lang="en-AU" sz="1800" dirty="0">
                <a:solidFill>
                  <a:srgbClr val="000000"/>
                </a:solidFill>
              </a:rPr>
              <a:t>A company has a website for booking flights to go all around the world, from a variety of different airlines. Customers can search for flights by price and number of flights. How does the company ensure that the search results are the cheapest and quickest available</a:t>
            </a:r>
            <a:r>
              <a:rPr lang="en-AU" sz="1800" dirty="0" smtClean="0">
                <a:solidFill>
                  <a:srgbClr val="000000"/>
                </a:solidFill>
              </a:rPr>
              <a:t>?</a:t>
            </a:r>
            <a:endParaRPr lang="en-AU" sz="1800" dirty="0">
              <a:solidFill>
                <a:srgbClr val="000000"/>
              </a:solidFill>
            </a:endParaRPr>
          </a:p>
          <a:p>
            <a:pPr marL="628650" lvl="1" indent="-447675"/>
            <a:r>
              <a:rPr lang="en-AU" sz="1800" dirty="0">
                <a:solidFill>
                  <a:srgbClr val="000000"/>
                </a:solidFill>
              </a:rPr>
              <a:t>A new hospital is being built, that has many departments that need to report to other certain departments frequently. What is the ideal layout of the building to maximise communication between departments that need to report to each other all the time</a:t>
            </a:r>
            <a:r>
              <a:rPr lang="en-AU" sz="1800" dirty="0" smtClean="0">
                <a:solidFill>
                  <a:srgbClr val="000000"/>
                </a:solidFill>
              </a:rPr>
              <a:t>?</a:t>
            </a:r>
            <a:endParaRPr lang="en-AU" sz="1800" dirty="0">
              <a:solidFill>
                <a:srgbClr val="000000"/>
              </a:solidFill>
            </a:endParaRPr>
          </a:p>
        </p:txBody>
      </p:sp>
      <p:sp>
        <p:nvSpPr>
          <p:cNvPr id="8" name="Slide Number Placeholder 5"/>
          <p:cNvSpPr>
            <a:spLocks noGrp="1"/>
          </p:cNvSpPr>
          <p:nvPr>
            <p:ph type="sldNum" sz="quarter" idx="12"/>
          </p:nvPr>
        </p:nvSpPr>
        <p:spPr>
          <a:xfrm>
            <a:off x="8534400" y="5734050"/>
            <a:ext cx="609600" cy="520700"/>
          </a:xfrm>
        </p:spPr>
        <p:txBody>
          <a:bodyPr/>
          <a:lstStyle/>
          <a:p>
            <a:fld id="{2CAE4CAA-3E4F-4449-AD70-EAE6867891D4}" type="slidenum">
              <a:rPr lang="en-US">
                <a:solidFill>
                  <a:srgbClr val="FFFFFF"/>
                </a:solidFill>
              </a:rPr>
              <a:pPr/>
              <a:t>3</a:t>
            </a:fld>
            <a:endParaRPr lang="en-US">
              <a:solidFill>
                <a:srgbClr val="000000"/>
              </a:solidFill>
            </a:endParaRPr>
          </a:p>
        </p:txBody>
      </p:sp>
    </p:spTree>
    <p:extLst>
      <p:ext uri="{BB962C8B-B14F-4D97-AF65-F5344CB8AC3E}">
        <p14:creationId xmlns:p14="http://schemas.microsoft.com/office/powerpoint/2010/main" val="429135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a:t>
            </a:r>
            <a:endParaRPr lang="en-AU" dirty="0"/>
          </a:p>
        </p:txBody>
      </p:sp>
      <p:sp>
        <p:nvSpPr>
          <p:cNvPr id="7" name="Rectangle 4"/>
          <p:cNvSpPr txBox="1">
            <a:spLocks noChangeArrowheads="1"/>
          </p:cNvSpPr>
          <p:nvPr/>
        </p:nvSpPr>
        <p:spPr>
          <a:xfrm>
            <a:off x="1043608" y="2348880"/>
            <a:ext cx="7113984" cy="288032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en-AU" sz="2800" dirty="0"/>
              <a:t>Depth-first search (DFS) is an algorithm for traversing or searching </a:t>
            </a:r>
            <a:r>
              <a:rPr lang="en-AU" sz="2800" dirty="0" smtClean="0"/>
              <a:t>graph </a:t>
            </a:r>
            <a:r>
              <a:rPr lang="en-AU" sz="2800" dirty="0"/>
              <a:t>data structures. One starts </a:t>
            </a:r>
            <a:r>
              <a:rPr lang="en-AU" sz="2800" dirty="0" smtClean="0"/>
              <a:t>selecting some </a:t>
            </a:r>
            <a:r>
              <a:rPr lang="en-AU" sz="2800" dirty="0"/>
              <a:t>arbitrary node as </a:t>
            </a:r>
            <a:r>
              <a:rPr lang="en-AU" sz="2800" dirty="0" smtClean="0"/>
              <a:t>‘the root’ and </a:t>
            </a:r>
            <a:r>
              <a:rPr lang="en-AU" sz="2800" dirty="0"/>
              <a:t>explores as far as possible along each branch before backtracking.</a:t>
            </a:r>
            <a:endParaRPr lang="en-US" sz="2800" dirty="0" smtClean="0"/>
          </a:p>
        </p:txBody>
      </p:sp>
    </p:spTree>
    <p:extLst>
      <p:ext uri="{BB962C8B-B14F-4D97-AF65-F5344CB8AC3E}">
        <p14:creationId xmlns:p14="http://schemas.microsoft.com/office/powerpoint/2010/main" val="842691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sp>
        <p:nvSpPr>
          <p:cNvPr id="3" name="Rectangle 2"/>
          <p:cNvSpPr/>
          <p:nvPr/>
        </p:nvSpPr>
        <p:spPr>
          <a:xfrm>
            <a:off x="2396207" y="1817594"/>
            <a:ext cx="6640289" cy="4462760"/>
          </a:xfrm>
          <a:prstGeom prst="rect">
            <a:avLst/>
          </a:prstGeom>
        </p:spPr>
        <p:txBody>
          <a:bodyPr wrap="square">
            <a:spAutoFit/>
          </a:bodyPr>
          <a:lstStyle/>
          <a:p>
            <a:pPr>
              <a:spcAft>
                <a:spcPts val="0"/>
              </a:spcAft>
            </a:pP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600" dirty="0">
              <a:latin typeface="Times New Roman" panose="02020603050405020304" pitchFamily="18" charset="0"/>
              <a:ea typeface="Times New Roman" panose="02020603050405020304" pitchFamily="18" charset="0"/>
            </a:endParaRPr>
          </a:p>
          <a:p>
            <a:pPr>
              <a:spcAft>
                <a:spcPts val="0"/>
              </a:spcAft>
            </a:pP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600" dirty="0">
              <a:latin typeface="Times New Roman" panose="02020603050405020304" pitchFamily="18" charset="0"/>
              <a:ea typeface="Times New Roman" panose="02020603050405020304" pitchFamily="18" charset="0"/>
            </a:endParaRPr>
          </a:p>
          <a:p>
            <a:pPr>
              <a:spcAft>
                <a:spcPts val="0"/>
              </a:spcAft>
            </a:pP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a:t>
            </a:r>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1</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600" dirty="0">
              <a:latin typeface="Times New Roman" panose="02020603050405020304" pitchFamily="18" charset="0"/>
              <a:ea typeface="Times New Roman" panose="02020603050405020304" pitchFamily="18" charset="0"/>
            </a:endParaRPr>
          </a:p>
          <a:p>
            <a:pPr>
              <a:spcAft>
                <a:spcPts val="0"/>
              </a:spcAft>
            </a:pPr>
            <a:r>
              <a:rPr lang="en-GB"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600" dirty="0">
              <a:latin typeface="Times New Roman" panose="02020603050405020304" pitchFamily="18" charset="0"/>
              <a:ea typeface="Times New Roman" panose="02020603050405020304" pitchFamily="18" charset="0"/>
            </a:endParaRPr>
          </a:p>
          <a:p>
            <a:pPr>
              <a:spcAft>
                <a:spcPts val="0"/>
              </a:spcAft>
            </a:pP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600" dirty="0">
              <a:latin typeface="Times New Roman" panose="02020603050405020304" pitchFamily="18" charset="0"/>
              <a:ea typeface="Times New Roman" panose="02020603050405020304" pitchFamily="18" charset="0"/>
            </a:endParaRPr>
          </a:p>
          <a:p>
            <a:pPr indent="457200">
              <a:spcAft>
                <a:spcPts val="0"/>
              </a:spcAft>
            </a:pP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600" dirty="0">
              <a:latin typeface="Times New Roman" panose="02020603050405020304" pitchFamily="18" charset="0"/>
              <a:ea typeface="Times New Roman" panose="02020603050405020304" pitchFamily="18" charset="0"/>
            </a:endParaRPr>
          </a:p>
          <a:p>
            <a:pPr indent="457200">
              <a:spcAft>
                <a:spcPts val="0"/>
              </a:spcAft>
            </a:pP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600" dirty="0">
              <a:latin typeface="Times New Roman" panose="02020603050405020304" pitchFamily="18" charset="0"/>
              <a:ea typeface="Times New Roman" panose="02020603050405020304" pitchFamily="18" charset="0"/>
            </a:endParaRPr>
          </a:p>
          <a:p>
            <a:pPr indent="457200"/>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6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6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6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6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6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600" dirty="0">
              <a:latin typeface="Times New Roman" panose="02020603050405020304" pitchFamily="18" charset="0"/>
              <a:ea typeface="Times New Roman" panose="02020603050405020304" pitchFamily="18" charset="0"/>
            </a:endParaRPr>
          </a:p>
          <a:p>
            <a:pPr indent="457200">
              <a:spcAft>
                <a:spcPts val="0"/>
              </a:spcAft>
            </a:pPr>
            <a:r>
              <a:rPr lang="en-GB" dirty="0" smtClean="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a:t>
            </a:r>
            <a:r>
              <a:rPr lang="en-GB"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each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p>
          <a:p>
            <a:pPr indent="457200">
              <a:spcAft>
                <a:spcPts val="0"/>
              </a:spcAft>
            </a:pPr>
            <a:r>
              <a:rPr lang="en-AU"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AU" sz="16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6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6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6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i="1" dirty="0" smtClean="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a:t>
            </a:r>
          </a:p>
          <a:p>
            <a:pPr marL="914400" indent="457200"/>
            <a:r>
              <a:rPr lang="en-GB" sz="1600" i="1"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600" dirty="0">
              <a:latin typeface="Times New Roman" panose="02020603050405020304" pitchFamily="18" charset="0"/>
              <a:ea typeface="Times New Roman" panose="02020603050405020304" pitchFamily="18" charset="0"/>
            </a:endParaRPr>
          </a:p>
          <a:p>
            <a:pPr>
              <a:spcAft>
                <a:spcPts val="0"/>
              </a:spcAft>
            </a:pPr>
            <a:r>
              <a:rPr lang="en-GB"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600" dirty="0">
              <a:latin typeface="Times New Roman" panose="02020603050405020304" pitchFamily="18" charset="0"/>
              <a:ea typeface="Times New Roman" panose="02020603050405020304" pitchFamily="18" charset="0"/>
            </a:endParaRPr>
          </a:p>
          <a:p>
            <a:pPr>
              <a:spcAft>
                <a:spcPts val="0"/>
              </a:spcAft>
            </a:pPr>
            <a:r>
              <a:rPr lang="en-GB"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600" dirty="0">
              <a:latin typeface="Times New Roman" panose="02020603050405020304" pitchFamily="18" charset="0"/>
              <a:ea typeface="Times New Roman" panose="02020603050405020304" pitchFamily="18" charset="0"/>
            </a:endParaRPr>
          </a:p>
          <a:p>
            <a:pPr>
              <a:spcAft>
                <a:spcPts val="0"/>
              </a:spcAft>
            </a:pP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600" dirty="0">
              <a:effectLst/>
              <a:latin typeface="Times New Roman" panose="02020603050405020304" pitchFamily="18" charset="0"/>
              <a:ea typeface="Times New Roman" panose="02020603050405020304" pitchFamily="18" charset="0"/>
            </a:endParaRPr>
          </a:p>
        </p:txBody>
      </p:sp>
      <p:grpSp>
        <p:nvGrpSpPr>
          <p:cNvPr id="36" name="Group 35"/>
          <p:cNvGrpSpPr/>
          <p:nvPr/>
        </p:nvGrpSpPr>
        <p:grpSpPr>
          <a:xfrm>
            <a:off x="683568" y="4509120"/>
            <a:ext cx="2448272" cy="2079011"/>
            <a:chOff x="2660068" y="1556792"/>
            <a:chExt cx="3767369" cy="3519171"/>
          </a:xfrm>
        </p:grpSpPr>
        <p:sp>
          <p:nvSpPr>
            <p:cNvPr id="37" name="Oval 36"/>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38" name="Oval 37"/>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39" name="Oval 38"/>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40" name="Oval 39"/>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41" name="Oval 40"/>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42" name="Oval 41"/>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43" name="Straight Connector 42"/>
            <p:cNvCxnSpPr>
              <a:stCxn id="39" idx="6"/>
              <a:endCxn id="38"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8" idx="7"/>
              <a:endCxn id="37"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0" idx="7"/>
              <a:endCxn id="38"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2" idx="6"/>
              <a:endCxn id="40"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9" idx="2"/>
              <a:endCxn id="42"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0" idx="3"/>
              <a:endCxn id="41"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4"/>
              <a:endCxn id="41"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5185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536504"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056700"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4" name="Rectangle 23"/>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dirty="0"/>
          </a:p>
        </p:txBody>
      </p:sp>
      <p:sp>
        <p:nvSpPr>
          <p:cNvPr id="5" name="Left Arrow 4"/>
          <p:cNvSpPr/>
          <p:nvPr/>
        </p:nvSpPr>
        <p:spPr>
          <a:xfrm>
            <a:off x="2267744" y="1918068"/>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ight Arrow 21"/>
          <p:cNvSpPr/>
          <p:nvPr/>
        </p:nvSpPr>
        <p:spPr>
          <a:xfrm flipH="1">
            <a:off x="6817047" y="1918068"/>
            <a:ext cx="1512168" cy="10081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List</a:t>
            </a:r>
            <a:endParaRPr lang="en-AU" dirty="0"/>
          </a:p>
        </p:txBody>
      </p:sp>
      <p:sp>
        <p:nvSpPr>
          <p:cNvPr id="23" name="Right Arrow 22"/>
          <p:cNvSpPr/>
          <p:nvPr/>
        </p:nvSpPr>
        <p:spPr>
          <a:xfrm flipH="1">
            <a:off x="6969447" y="3125545"/>
            <a:ext cx="1512168" cy="10081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Stack</a:t>
            </a:r>
            <a:endParaRPr lang="en-AU" dirty="0"/>
          </a:p>
        </p:txBody>
      </p:sp>
    </p:spTree>
    <p:extLst>
      <p:ext uri="{BB962C8B-B14F-4D97-AF65-F5344CB8AC3E}">
        <p14:creationId xmlns:p14="http://schemas.microsoft.com/office/powerpoint/2010/main" val="2403369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536503"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056700"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1</a:t>
            </a:r>
            <a:endParaRPr lang="en-AU" dirty="0"/>
          </a:p>
        </p:txBody>
      </p:sp>
      <p:sp>
        <p:nvSpPr>
          <p:cNvPr id="23" name="Left Arrow 22"/>
          <p:cNvSpPr/>
          <p:nvPr/>
        </p:nvSpPr>
        <p:spPr>
          <a:xfrm>
            <a:off x="2228220" y="2076215"/>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71053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3" y="1772816"/>
            <a:ext cx="4521618"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056700"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1</a:t>
            </a:r>
            <a:endParaRPr lang="en-AU" dirty="0"/>
          </a:p>
        </p:txBody>
      </p:sp>
      <p:sp>
        <p:nvSpPr>
          <p:cNvPr id="23" name="TextBox 22"/>
          <p:cNvSpPr txBox="1"/>
          <p:nvPr/>
        </p:nvSpPr>
        <p:spPr>
          <a:xfrm>
            <a:off x="7445843" y="2564904"/>
            <a:ext cx="1380506" cy="369332"/>
          </a:xfrm>
          <a:prstGeom prst="rect">
            <a:avLst/>
          </a:prstGeom>
          <a:noFill/>
        </p:spPr>
        <p:txBody>
          <a:bodyPr wrap="none" rtlCol="0">
            <a:spAutoFit/>
          </a:bodyPr>
          <a:lstStyle/>
          <a:p>
            <a:r>
              <a:rPr lang="en-AU" dirty="0" smtClean="0"/>
              <a:t>Current node</a:t>
            </a:r>
            <a:endParaRPr lang="en-AU" dirty="0"/>
          </a:p>
        </p:txBody>
      </p:sp>
      <p:sp>
        <p:nvSpPr>
          <p:cNvPr id="24" name="Down Arrow 23"/>
          <p:cNvSpPr/>
          <p:nvPr/>
        </p:nvSpPr>
        <p:spPr>
          <a:xfrm rot="3568978">
            <a:off x="7010512" y="2644819"/>
            <a:ext cx="194208" cy="7686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Left Arrow 24"/>
          <p:cNvSpPr/>
          <p:nvPr/>
        </p:nvSpPr>
        <p:spPr>
          <a:xfrm>
            <a:off x="3765088" y="2564904"/>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55840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680519"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056700"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smtClean="0"/>
              <a:t>	1</a:t>
            </a:r>
            <a:endParaRPr lang="en-AU" dirty="0"/>
          </a:p>
        </p:txBody>
      </p:sp>
      <p:sp>
        <p:nvSpPr>
          <p:cNvPr id="25" name="Left Arrow 24"/>
          <p:cNvSpPr/>
          <p:nvPr/>
        </p:nvSpPr>
        <p:spPr>
          <a:xfrm>
            <a:off x="3059832" y="2731919"/>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8385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597801"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183337"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5</a:t>
            </a:r>
          </a:p>
          <a:p>
            <a:pPr algn="ctr"/>
            <a:r>
              <a:rPr lang="en-AU" dirty="0" smtClean="0"/>
              <a:t>2</a:t>
            </a:r>
            <a:endParaRPr lang="en-AU" dirty="0"/>
          </a:p>
        </p:txBody>
      </p:sp>
      <p:sp>
        <p:nvSpPr>
          <p:cNvPr id="25" name="Left Arrow 24"/>
          <p:cNvSpPr/>
          <p:nvPr/>
        </p:nvSpPr>
        <p:spPr>
          <a:xfrm>
            <a:off x="4118875" y="3576637"/>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smtClean="0"/>
              <a:t>	1</a:t>
            </a:r>
            <a:endParaRPr lang="en-AU" dirty="0"/>
          </a:p>
        </p:txBody>
      </p:sp>
    </p:spTree>
    <p:extLst>
      <p:ext uri="{BB962C8B-B14F-4D97-AF65-F5344CB8AC3E}">
        <p14:creationId xmlns:p14="http://schemas.microsoft.com/office/powerpoint/2010/main" val="4037747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3" y="1772816"/>
            <a:ext cx="4849330"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183337"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5</a:t>
            </a:r>
          </a:p>
          <a:p>
            <a:pPr algn="ctr"/>
            <a:r>
              <a:rPr lang="en-AU" dirty="0" smtClean="0"/>
              <a:t>2</a:t>
            </a:r>
            <a:endParaRPr lang="en-AU" dirty="0"/>
          </a:p>
        </p:txBody>
      </p:sp>
      <p:sp>
        <p:nvSpPr>
          <p:cNvPr id="23" name="TextBox 22"/>
          <p:cNvSpPr txBox="1"/>
          <p:nvPr/>
        </p:nvSpPr>
        <p:spPr>
          <a:xfrm>
            <a:off x="7445843" y="2564904"/>
            <a:ext cx="1380506" cy="369332"/>
          </a:xfrm>
          <a:prstGeom prst="rect">
            <a:avLst/>
          </a:prstGeom>
          <a:noFill/>
        </p:spPr>
        <p:txBody>
          <a:bodyPr wrap="none" rtlCol="0">
            <a:spAutoFit/>
          </a:bodyPr>
          <a:lstStyle/>
          <a:p>
            <a:r>
              <a:rPr lang="en-AU" dirty="0" smtClean="0"/>
              <a:t>Current node</a:t>
            </a:r>
            <a:endParaRPr lang="en-AU" dirty="0"/>
          </a:p>
        </p:txBody>
      </p:sp>
      <p:sp>
        <p:nvSpPr>
          <p:cNvPr id="24" name="Down Arrow 23"/>
          <p:cNvSpPr/>
          <p:nvPr/>
        </p:nvSpPr>
        <p:spPr>
          <a:xfrm rot="3568978">
            <a:off x="7010512" y="2644819"/>
            <a:ext cx="194208" cy="7686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Left Arrow 24"/>
          <p:cNvSpPr/>
          <p:nvPr/>
        </p:nvSpPr>
        <p:spPr>
          <a:xfrm>
            <a:off x="3765088" y="2575432"/>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76357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508104" y="2276872"/>
            <a:ext cx="1183337"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2</a:t>
            </a: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smtClean="0"/>
              <a:t>	5</a:t>
            </a:r>
            <a:endParaRPr lang="en-AU" dirty="0"/>
          </a:p>
        </p:txBody>
      </p:sp>
      <p:sp>
        <p:nvSpPr>
          <p:cNvPr id="24" name="Rectangle 23"/>
          <p:cNvSpPr/>
          <p:nvPr/>
        </p:nvSpPr>
        <p:spPr>
          <a:xfrm>
            <a:off x="539553" y="1772816"/>
            <a:ext cx="4849330"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25" name="Left Arrow 24"/>
          <p:cNvSpPr/>
          <p:nvPr/>
        </p:nvSpPr>
        <p:spPr>
          <a:xfrm>
            <a:off x="3347864" y="2737960"/>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59780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608511"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361270"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{1,5}</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4</a:t>
            </a:r>
          </a:p>
          <a:p>
            <a:pPr algn="ctr"/>
            <a:r>
              <a:rPr lang="en-AU" dirty="0" smtClean="0"/>
              <a:t>2</a:t>
            </a: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smtClean="0"/>
              <a:t>	5</a:t>
            </a:r>
            <a:endParaRPr lang="en-AU" dirty="0"/>
          </a:p>
        </p:txBody>
      </p:sp>
      <p:sp>
        <p:nvSpPr>
          <p:cNvPr id="25" name="Left Arrow 24"/>
          <p:cNvSpPr/>
          <p:nvPr/>
        </p:nvSpPr>
        <p:spPr>
          <a:xfrm>
            <a:off x="4211960" y="3576637"/>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95117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AU" dirty="0"/>
              <a:t>identify and use network terminology</a:t>
            </a:r>
            <a:r>
              <a:rPr lang="en-US" dirty="0" smtClean="0"/>
              <a:t>”</a:t>
            </a:r>
            <a:endParaRPr lang="en-AU" dirty="0"/>
          </a:p>
        </p:txBody>
      </p:sp>
      <p:sp>
        <p:nvSpPr>
          <p:cNvPr id="4" name="Content Placeholder 3"/>
          <p:cNvSpPr>
            <a:spLocks noGrp="1"/>
          </p:cNvSpPr>
          <p:nvPr>
            <p:ph idx="1"/>
          </p:nvPr>
        </p:nvSpPr>
        <p:spPr/>
        <p:txBody>
          <a:bodyPr>
            <a:noAutofit/>
          </a:bodyPr>
          <a:lstStyle/>
          <a:p>
            <a:pPr marL="342000" indent="-342000"/>
            <a:r>
              <a:rPr lang="en-AU" dirty="0">
                <a:solidFill>
                  <a:srgbClr val="000000"/>
                </a:solidFill>
              </a:rPr>
              <a:t>Graph Theory is an area of Mathematics using structures called G</a:t>
            </a:r>
            <a:r>
              <a:rPr lang="en-AU" dirty="0" smtClean="0">
                <a:solidFill>
                  <a:srgbClr val="000000"/>
                </a:solidFill>
              </a:rPr>
              <a:t>raphs</a:t>
            </a:r>
            <a:endParaRPr lang="en-AU" dirty="0">
              <a:solidFill>
                <a:srgbClr val="000000"/>
              </a:solidFill>
            </a:endParaRPr>
          </a:p>
          <a:p>
            <a:pPr marL="1199250" lvl="1" indent="-342000"/>
            <a:r>
              <a:rPr lang="en-AU" sz="2000" dirty="0">
                <a:solidFill>
                  <a:srgbClr val="000000"/>
                </a:solidFill>
              </a:rPr>
              <a:t>Graphs have Vertices (plural of Vertex)</a:t>
            </a:r>
          </a:p>
          <a:p>
            <a:pPr marL="1199250" lvl="1" indent="-342000"/>
            <a:r>
              <a:rPr lang="en-AU" sz="2000" dirty="0">
                <a:solidFill>
                  <a:srgbClr val="000000"/>
                </a:solidFill>
              </a:rPr>
              <a:t>Edges that connect them</a:t>
            </a:r>
          </a:p>
          <a:p>
            <a:pPr marL="1199250" lvl="1" indent="-342000"/>
            <a:r>
              <a:rPr lang="en-AU" sz="2000" dirty="0">
                <a:solidFill>
                  <a:srgbClr val="000000"/>
                </a:solidFill>
              </a:rPr>
              <a:t>Graphs can be weighted - Edges have weights, such as a distance or cost</a:t>
            </a:r>
          </a:p>
          <a:p>
            <a:pPr marL="1199250" lvl="1" indent="-342000"/>
            <a:endParaRPr lang="en-AU" sz="2000" dirty="0">
              <a:solidFill>
                <a:srgbClr val="000000"/>
              </a:solidFill>
            </a:endParaRPr>
          </a:p>
          <a:p>
            <a:pPr marL="857250" lvl="1" indent="0">
              <a:buNone/>
            </a:pPr>
            <a:endParaRPr lang="en-AU" sz="2000" dirty="0">
              <a:solidFill>
                <a:srgbClr val="000000"/>
              </a:solidFill>
            </a:endParaRPr>
          </a:p>
          <a:p>
            <a:pPr marL="1199250" lvl="1" indent="-342000"/>
            <a:endParaRPr lang="en-AU" sz="2000" dirty="0">
              <a:solidFill>
                <a:srgbClr val="000000"/>
              </a:solidFill>
            </a:endParaRPr>
          </a:p>
          <a:p>
            <a:pPr marL="342000" indent="-342000"/>
            <a:r>
              <a:rPr lang="en-AU" dirty="0" smtClean="0">
                <a:solidFill>
                  <a:srgbClr val="000000"/>
                </a:solidFill>
              </a:rPr>
              <a:t>Used </a:t>
            </a:r>
            <a:r>
              <a:rPr lang="en-AU" dirty="0">
                <a:solidFill>
                  <a:srgbClr val="000000"/>
                </a:solidFill>
              </a:rPr>
              <a:t>for problem solving, because they can be used to represent many different </a:t>
            </a:r>
            <a:r>
              <a:rPr lang="en-AU" dirty="0" smtClean="0">
                <a:solidFill>
                  <a:srgbClr val="000000"/>
                </a:solidFill>
              </a:rPr>
              <a:t>problems</a:t>
            </a:r>
            <a:endParaRPr lang="en-AU" dirty="0">
              <a:solidFill>
                <a:srgbClr val="000000"/>
              </a:solidFill>
            </a:endParaRPr>
          </a:p>
        </p:txBody>
      </p:sp>
      <p:sp>
        <p:nvSpPr>
          <p:cNvPr id="8" name="Slide Number Placeholder 5"/>
          <p:cNvSpPr>
            <a:spLocks noGrp="1"/>
          </p:cNvSpPr>
          <p:nvPr>
            <p:ph type="sldNum" sz="quarter" idx="12"/>
          </p:nvPr>
        </p:nvSpPr>
        <p:spPr>
          <a:xfrm>
            <a:off x="8534400" y="5734050"/>
            <a:ext cx="609600" cy="520700"/>
          </a:xfrm>
        </p:spPr>
        <p:txBody>
          <a:bodyPr/>
          <a:lstStyle/>
          <a:p>
            <a:fld id="{2CAE4CAA-3E4F-4449-AD70-EAE6867891D4}" type="slidenum">
              <a:rPr lang="en-US">
                <a:solidFill>
                  <a:srgbClr val="FFFFFF"/>
                </a:solidFill>
              </a:rPr>
              <a:pPr/>
              <a:t>4</a:t>
            </a:fld>
            <a:endParaRPr lang="en-US">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4297680"/>
            <a:ext cx="2952329" cy="1024416"/>
          </a:xfrm>
          <a:prstGeom prst="rect">
            <a:avLst/>
          </a:prstGeom>
        </p:spPr>
      </p:pic>
    </p:spTree>
    <p:extLst>
      <p:ext uri="{BB962C8B-B14F-4D97-AF65-F5344CB8AC3E}">
        <p14:creationId xmlns:p14="http://schemas.microsoft.com/office/powerpoint/2010/main" val="684999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608511"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361270"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{1,5}</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4</a:t>
            </a:r>
          </a:p>
          <a:p>
            <a:pPr algn="ctr"/>
            <a:r>
              <a:rPr lang="en-AU" dirty="0" smtClean="0"/>
              <a:t>2</a:t>
            </a:r>
            <a:endParaRPr lang="en-AU" dirty="0"/>
          </a:p>
        </p:txBody>
      </p:sp>
      <p:sp>
        <p:nvSpPr>
          <p:cNvPr id="23" name="TextBox 22"/>
          <p:cNvSpPr txBox="1"/>
          <p:nvPr/>
        </p:nvSpPr>
        <p:spPr>
          <a:xfrm>
            <a:off x="7445843" y="2564904"/>
            <a:ext cx="1380506" cy="369332"/>
          </a:xfrm>
          <a:prstGeom prst="rect">
            <a:avLst/>
          </a:prstGeom>
          <a:noFill/>
        </p:spPr>
        <p:txBody>
          <a:bodyPr wrap="none" rtlCol="0">
            <a:spAutoFit/>
          </a:bodyPr>
          <a:lstStyle/>
          <a:p>
            <a:r>
              <a:rPr lang="en-AU" dirty="0" smtClean="0"/>
              <a:t>Current node</a:t>
            </a:r>
          </a:p>
        </p:txBody>
      </p:sp>
      <p:sp>
        <p:nvSpPr>
          <p:cNvPr id="25" name="Left Arrow 24"/>
          <p:cNvSpPr/>
          <p:nvPr/>
        </p:nvSpPr>
        <p:spPr>
          <a:xfrm>
            <a:off x="3684479" y="2564904"/>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Down Arrow 23"/>
          <p:cNvSpPr/>
          <p:nvPr/>
        </p:nvSpPr>
        <p:spPr>
          <a:xfrm rot="3568978">
            <a:off x="7010512" y="2644819"/>
            <a:ext cx="194208" cy="7686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668408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3" y="1772816"/>
            <a:ext cx="4443378"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412566"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{1,5}</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2</a:t>
            </a: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a:t>	</a:t>
            </a:r>
            <a:r>
              <a:rPr lang="en-AU" dirty="0" smtClean="0"/>
              <a:t>4</a:t>
            </a:r>
          </a:p>
        </p:txBody>
      </p:sp>
      <p:sp>
        <p:nvSpPr>
          <p:cNvPr id="25" name="Left Arrow 24"/>
          <p:cNvSpPr/>
          <p:nvPr/>
        </p:nvSpPr>
        <p:spPr>
          <a:xfrm>
            <a:off x="3089688" y="2756396"/>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636203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608511"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539204"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{1,5,4}</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6</a:t>
            </a:r>
          </a:p>
          <a:p>
            <a:pPr algn="ctr"/>
            <a:r>
              <a:rPr lang="en-AU" dirty="0" smtClean="0"/>
              <a:t>3</a:t>
            </a:r>
          </a:p>
          <a:p>
            <a:pPr algn="ctr"/>
            <a:r>
              <a:rPr lang="en-AU" dirty="0" smtClean="0"/>
              <a:t>2</a:t>
            </a: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a:t>	</a:t>
            </a:r>
            <a:r>
              <a:rPr lang="en-AU" dirty="0" smtClean="0"/>
              <a:t>4</a:t>
            </a:r>
          </a:p>
        </p:txBody>
      </p:sp>
      <p:sp>
        <p:nvSpPr>
          <p:cNvPr id="25" name="Left Arrow 24"/>
          <p:cNvSpPr/>
          <p:nvPr/>
        </p:nvSpPr>
        <p:spPr>
          <a:xfrm>
            <a:off x="4211960" y="3567210"/>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59210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536503"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539204"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{1,5,4}</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6</a:t>
            </a:r>
          </a:p>
          <a:p>
            <a:pPr algn="ctr"/>
            <a:r>
              <a:rPr lang="en-AU" dirty="0" smtClean="0"/>
              <a:t>3</a:t>
            </a:r>
          </a:p>
          <a:p>
            <a:pPr algn="ctr"/>
            <a:r>
              <a:rPr lang="en-AU" dirty="0" smtClean="0"/>
              <a:t>2</a:t>
            </a: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a:t>	</a:t>
            </a:r>
            <a:endParaRPr lang="en-AU" dirty="0" smtClean="0"/>
          </a:p>
        </p:txBody>
      </p:sp>
      <p:sp>
        <p:nvSpPr>
          <p:cNvPr id="25" name="Left Arrow 24"/>
          <p:cNvSpPr/>
          <p:nvPr/>
        </p:nvSpPr>
        <p:spPr>
          <a:xfrm>
            <a:off x="3729853" y="2576966"/>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Down Arrow 23"/>
          <p:cNvSpPr/>
          <p:nvPr/>
        </p:nvSpPr>
        <p:spPr>
          <a:xfrm rot="3568978">
            <a:off x="7010512" y="2644819"/>
            <a:ext cx="194208" cy="7686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689596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464495"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590500"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{1,5,4}</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3</a:t>
            </a:r>
          </a:p>
          <a:p>
            <a:pPr algn="ctr"/>
            <a:r>
              <a:rPr lang="en-AU" dirty="0" smtClean="0"/>
              <a:t>2</a:t>
            </a: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a:t>	</a:t>
            </a:r>
            <a:r>
              <a:rPr lang="en-AU" dirty="0" smtClean="0"/>
              <a:t>6</a:t>
            </a:r>
          </a:p>
        </p:txBody>
      </p:sp>
      <p:sp>
        <p:nvSpPr>
          <p:cNvPr id="25" name="Left Arrow 24"/>
          <p:cNvSpPr/>
          <p:nvPr/>
        </p:nvSpPr>
        <p:spPr>
          <a:xfrm>
            <a:off x="2987824" y="2725909"/>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94543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464495"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717137"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{1,5,4,6}</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3</a:t>
            </a:r>
          </a:p>
          <a:p>
            <a:pPr algn="ctr"/>
            <a:r>
              <a:rPr lang="en-AU" dirty="0" smtClean="0"/>
              <a:t>2</a:t>
            </a: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a:t>	</a:t>
            </a:r>
            <a:r>
              <a:rPr lang="en-AU" dirty="0" smtClean="0"/>
              <a:t>6</a:t>
            </a:r>
          </a:p>
        </p:txBody>
      </p:sp>
      <p:sp>
        <p:nvSpPr>
          <p:cNvPr id="25" name="Left Arrow 24"/>
          <p:cNvSpPr/>
          <p:nvPr/>
        </p:nvSpPr>
        <p:spPr>
          <a:xfrm>
            <a:off x="3275856" y="3084713"/>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80304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3" y="1772816"/>
            <a:ext cx="4419868"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717137"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{1,5,4,6}</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3</a:t>
            </a:r>
          </a:p>
          <a:p>
            <a:pPr algn="ctr"/>
            <a:r>
              <a:rPr lang="en-AU" dirty="0" smtClean="0"/>
              <a:t>2</a:t>
            </a: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a:t>	</a:t>
            </a:r>
            <a:endParaRPr lang="en-AU" dirty="0" smtClean="0"/>
          </a:p>
        </p:txBody>
      </p:sp>
      <p:sp>
        <p:nvSpPr>
          <p:cNvPr id="25" name="Left Arrow 24"/>
          <p:cNvSpPr/>
          <p:nvPr/>
        </p:nvSpPr>
        <p:spPr>
          <a:xfrm>
            <a:off x="3765088" y="2570937"/>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Down Arrow 23"/>
          <p:cNvSpPr/>
          <p:nvPr/>
        </p:nvSpPr>
        <p:spPr>
          <a:xfrm rot="3568978">
            <a:off x="7010512" y="2644819"/>
            <a:ext cx="194208" cy="7686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190152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3" y="1772816"/>
            <a:ext cx="4419868"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717137"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{1,5,4,6}</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2</a:t>
            </a: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a:t>	</a:t>
            </a:r>
            <a:r>
              <a:rPr lang="en-AU" dirty="0" smtClean="0"/>
              <a:t>3</a:t>
            </a:r>
          </a:p>
        </p:txBody>
      </p:sp>
      <p:sp>
        <p:nvSpPr>
          <p:cNvPr id="25" name="Left Arrow 24"/>
          <p:cNvSpPr/>
          <p:nvPr/>
        </p:nvSpPr>
        <p:spPr>
          <a:xfrm>
            <a:off x="3192439" y="2731950"/>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194444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392487"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895071"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{1,5,4,6,3}</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2</a:t>
            </a: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a:t>	</a:t>
            </a:r>
            <a:endParaRPr lang="en-AU" dirty="0" smtClean="0"/>
          </a:p>
        </p:txBody>
      </p:sp>
      <p:sp>
        <p:nvSpPr>
          <p:cNvPr id="25" name="Left Arrow 24"/>
          <p:cNvSpPr/>
          <p:nvPr/>
        </p:nvSpPr>
        <p:spPr>
          <a:xfrm>
            <a:off x="3770610" y="2553403"/>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Down Arrow 23"/>
          <p:cNvSpPr/>
          <p:nvPr/>
        </p:nvSpPr>
        <p:spPr>
          <a:xfrm rot="3568978">
            <a:off x="7010512" y="2644819"/>
            <a:ext cx="194208" cy="7686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49791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608511"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895071"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{1,5,4,6,3}</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a:t>	</a:t>
            </a:r>
            <a:r>
              <a:rPr lang="en-AU" dirty="0" smtClean="0"/>
              <a:t>2</a:t>
            </a:r>
          </a:p>
        </p:txBody>
      </p:sp>
      <p:sp>
        <p:nvSpPr>
          <p:cNvPr id="25" name="Left Arrow 24"/>
          <p:cNvSpPr/>
          <p:nvPr/>
        </p:nvSpPr>
        <p:spPr>
          <a:xfrm>
            <a:off x="3181427" y="2756396"/>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29163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a:r>
            <a:r>
              <a:rPr lang="en-AU" dirty="0"/>
              <a:t>solve problems involving network diagrams</a:t>
            </a:r>
            <a:r>
              <a:rPr lang="en-US" dirty="0" smtClean="0"/>
              <a:t>”</a:t>
            </a:r>
            <a:endParaRPr lang="en-AU" dirty="0"/>
          </a:p>
        </p:txBody>
      </p:sp>
      <p:sp>
        <p:nvSpPr>
          <p:cNvPr id="3" name="Content Placeholder 2"/>
          <p:cNvSpPr>
            <a:spLocks noGrp="1"/>
          </p:cNvSpPr>
          <p:nvPr>
            <p:ph idx="1"/>
          </p:nvPr>
        </p:nvSpPr>
        <p:spPr/>
        <p:txBody>
          <a:bodyPr>
            <a:normAutofit/>
          </a:bodyPr>
          <a:lstStyle/>
          <a:p>
            <a:pPr marL="342000" indent="-342000"/>
            <a:r>
              <a:rPr lang="en-AU" sz="1800" dirty="0" smtClean="0">
                <a:solidFill>
                  <a:srgbClr val="000000"/>
                </a:solidFill>
              </a:rPr>
              <a:t>You </a:t>
            </a:r>
            <a:r>
              <a:rPr lang="en-AU" sz="1800" dirty="0">
                <a:solidFill>
                  <a:srgbClr val="000000"/>
                </a:solidFill>
              </a:rPr>
              <a:t>have a visitor from overseas staying with you for a day who wants to visit all of the parks in Newcastle’s city. How do you maximise time spent at the parks, and minimise travel time?</a:t>
            </a:r>
          </a:p>
          <a:p>
            <a:endParaRPr lang="en-AU" sz="1800" dirty="0"/>
          </a:p>
        </p:txBody>
      </p:sp>
      <p:sp>
        <p:nvSpPr>
          <p:cNvPr id="8" name="Slide Number Placeholder 5"/>
          <p:cNvSpPr>
            <a:spLocks noGrp="1"/>
          </p:cNvSpPr>
          <p:nvPr>
            <p:ph type="sldNum" sz="quarter" idx="12"/>
          </p:nvPr>
        </p:nvSpPr>
        <p:spPr>
          <a:xfrm>
            <a:off x="8534400" y="5734050"/>
            <a:ext cx="609600" cy="520700"/>
          </a:xfrm>
        </p:spPr>
        <p:txBody>
          <a:bodyPr/>
          <a:lstStyle/>
          <a:p>
            <a:fld id="{2CAE4CAA-3E4F-4449-AD70-EAE6867891D4}" type="slidenum">
              <a:rPr lang="en-US">
                <a:solidFill>
                  <a:srgbClr val="FFFFFF"/>
                </a:solidFill>
              </a:rPr>
              <a:pPr/>
              <a:t>5</a:t>
            </a:fld>
            <a:endParaRPr lang="en-US">
              <a:solidFill>
                <a:srgbClr val="000000"/>
              </a:solidFill>
            </a:endParaRPr>
          </a:p>
        </p:txBody>
      </p:sp>
    </p:spTree>
    <p:extLst>
      <p:ext uri="{BB962C8B-B14F-4D97-AF65-F5344CB8AC3E}">
        <p14:creationId xmlns:p14="http://schemas.microsoft.com/office/powerpoint/2010/main" val="37585623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0"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4"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392487"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2073003"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{1,5,4,6,3,2}</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dirty="0"/>
          </a:p>
        </p:txBody>
      </p:sp>
      <p:sp>
        <p:nvSpPr>
          <p:cNvPr id="25" name="Left Arrow 24"/>
          <p:cNvSpPr/>
          <p:nvPr/>
        </p:nvSpPr>
        <p:spPr>
          <a:xfrm>
            <a:off x="4170240" y="4249824"/>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3779912" y="5714661"/>
            <a:ext cx="1483098" cy="369332"/>
          </a:xfrm>
          <a:prstGeom prst="rect">
            <a:avLst/>
          </a:prstGeom>
          <a:noFill/>
        </p:spPr>
        <p:txBody>
          <a:bodyPr wrap="none" rtlCol="0">
            <a:spAutoFit/>
          </a:bodyPr>
          <a:lstStyle/>
          <a:p>
            <a:r>
              <a:rPr lang="en-AU" dirty="0" smtClean="0"/>
              <a:t>RETURN: TRUE</a:t>
            </a:r>
            <a:endParaRPr lang="en-AU" dirty="0"/>
          </a:p>
        </p:txBody>
      </p:sp>
    </p:spTree>
    <p:extLst>
      <p:ext uri="{BB962C8B-B14F-4D97-AF65-F5344CB8AC3E}">
        <p14:creationId xmlns:p14="http://schemas.microsoft.com/office/powerpoint/2010/main" val="4865198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sp>
        <p:nvSpPr>
          <p:cNvPr id="3" name="Rectangle 2"/>
          <p:cNvSpPr/>
          <p:nvPr/>
        </p:nvSpPr>
        <p:spPr>
          <a:xfrm>
            <a:off x="2431135" y="1772816"/>
            <a:ext cx="6605361" cy="4462760"/>
          </a:xfrm>
          <a:prstGeom prst="rect">
            <a:avLst/>
          </a:prstGeom>
        </p:spPr>
        <p:txBody>
          <a:bodyPr wrap="square">
            <a:spAutoFit/>
          </a:bodyPr>
          <a:lstStyle/>
          <a:p>
            <a:pPr>
              <a:spcAft>
                <a:spcPts val="0"/>
              </a:spcAft>
            </a:pP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600" dirty="0">
              <a:latin typeface="Times New Roman" panose="02020603050405020304" pitchFamily="18" charset="0"/>
              <a:ea typeface="Times New Roman" panose="02020603050405020304" pitchFamily="18" charset="0"/>
            </a:endParaRPr>
          </a:p>
          <a:p>
            <a:pPr>
              <a:spcAft>
                <a:spcPts val="0"/>
              </a:spcAft>
            </a:pP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600" dirty="0">
              <a:latin typeface="Times New Roman" panose="02020603050405020304" pitchFamily="18" charset="0"/>
              <a:ea typeface="Times New Roman" panose="02020603050405020304" pitchFamily="18" charset="0"/>
            </a:endParaRPr>
          </a:p>
          <a:p>
            <a:pPr>
              <a:spcAft>
                <a:spcPts val="0"/>
              </a:spcAft>
            </a:pP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600" dirty="0">
              <a:latin typeface="Times New Roman" panose="02020603050405020304" pitchFamily="18" charset="0"/>
              <a:ea typeface="Times New Roman" panose="02020603050405020304" pitchFamily="18" charset="0"/>
            </a:endParaRPr>
          </a:p>
          <a:p>
            <a:pPr>
              <a:spcAft>
                <a:spcPts val="0"/>
              </a:spcAft>
            </a:pP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600" dirty="0">
              <a:latin typeface="Times New Roman" panose="02020603050405020304" pitchFamily="18" charset="0"/>
              <a:ea typeface="Times New Roman" panose="02020603050405020304" pitchFamily="18" charset="0"/>
            </a:endParaRPr>
          </a:p>
          <a:p>
            <a:pPr>
              <a:spcAft>
                <a:spcPts val="0"/>
              </a:spcAft>
            </a:pP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600" dirty="0">
              <a:latin typeface="Times New Roman" panose="02020603050405020304" pitchFamily="18" charset="0"/>
              <a:ea typeface="Times New Roman" panose="02020603050405020304" pitchFamily="18" charset="0"/>
            </a:endParaRPr>
          </a:p>
          <a:p>
            <a:pPr indent="457200">
              <a:spcAft>
                <a:spcPts val="0"/>
              </a:spcAft>
            </a:pP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600" dirty="0">
              <a:latin typeface="Times New Roman" panose="02020603050405020304" pitchFamily="18" charset="0"/>
              <a:ea typeface="Times New Roman" panose="02020603050405020304" pitchFamily="18" charset="0"/>
            </a:endParaRPr>
          </a:p>
          <a:p>
            <a:pPr indent="457200">
              <a:spcAft>
                <a:spcPts val="0"/>
              </a:spcAft>
            </a:pP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600" dirty="0">
              <a:latin typeface="Times New Roman" panose="02020603050405020304" pitchFamily="18" charset="0"/>
              <a:ea typeface="Times New Roman" panose="02020603050405020304" pitchFamily="18" charset="0"/>
            </a:endParaRPr>
          </a:p>
          <a:p>
            <a:pPr indent="457200"/>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6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6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6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6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6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600" dirty="0">
              <a:latin typeface="Times New Roman" panose="02020603050405020304" pitchFamily="18" charset="0"/>
              <a:ea typeface="Times New Roman" panose="02020603050405020304" pitchFamily="18" charset="0"/>
            </a:endParaRPr>
          </a:p>
          <a:p>
            <a:pPr indent="457200">
              <a:spcAft>
                <a:spcPts val="0"/>
              </a:spcAft>
            </a:pPr>
            <a:r>
              <a:rPr lang="en-GB"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6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6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6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6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600" dirty="0">
              <a:latin typeface="Times New Roman" panose="02020603050405020304" pitchFamily="18" charset="0"/>
              <a:ea typeface="Times New Roman" panose="02020603050405020304" pitchFamily="18" charset="0"/>
            </a:endParaRPr>
          </a:p>
          <a:p>
            <a:pPr>
              <a:spcAft>
                <a:spcPts val="0"/>
              </a:spcAft>
            </a:pPr>
            <a:r>
              <a:rPr lang="en-GB"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600" dirty="0">
              <a:latin typeface="Times New Roman" panose="02020603050405020304" pitchFamily="18" charset="0"/>
              <a:ea typeface="Times New Roman" panose="02020603050405020304" pitchFamily="18" charset="0"/>
            </a:endParaRPr>
          </a:p>
          <a:p>
            <a:pPr>
              <a:spcAft>
                <a:spcPts val="0"/>
              </a:spcAft>
            </a:pPr>
            <a:r>
              <a:rPr lang="en-GB"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600" dirty="0">
              <a:latin typeface="Times New Roman" panose="02020603050405020304" pitchFamily="18" charset="0"/>
              <a:ea typeface="Times New Roman" panose="02020603050405020304" pitchFamily="18" charset="0"/>
            </a:endParaRPr>
          </a:p>
          <a:p>
            <a:pPr>
              <a:spcAft>
                <a:spcPts val="0"/>
              </a:spcAft>
            </a:pP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600" dirty="0">
              <a:latin typeface="Times New Roman" panose="02020603050405020304" pitchFamily="18" charset="0"/>
              <a:ea typeface="Times New Roman" panose="02020603050405020304" pitchFamily="18" charset="0"/>
            </a:endParaRPr>
          </a:p>
        </p:txBody>
      </p:sp>
      <p:grpSp>
        <p:nvGrpSpPr>
          <p:cNvPr id="36" name="Group 35"/>
          <p:cNvGrpSpPr/>
          <p:nvPr/>
        </p:nvGrpSpPr>
        <p:grpSpPr>
          <a:xfrm>
            <a:off x="683568" y="4509120"/>
            <a:ext cx="2448272" cy="2079011"/>
            <a:chOff x="2660068" y="1556792"/>
            <a:chExt cx="3767369" cy="3519171"/>
          </a:xfrm>
        </p:grpSpPr>
        <p:sp>
          <p:nvSpPr>
            <p:cNvPr id="37" name="Oval 36"/>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38" name="Oval 37"/>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39" name="Oval 38"/>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40" name="Oval 39"/>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41" name="Oval 40"/>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42" name="Oval 41"/>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43" name="Straight Connector 42"/>
            <p:cNvCxnSpPr>
              <a:stCxn id="39" idx="6"/>
              <a:endCxn id="38"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8" idx="7"/>
              <a:endCxn id="37"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2" idx="6"/>
              <a:endCxn id="40"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0" idx="3"/>
              <a:endCxn id="41"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4"/>
              <a:endCxn id="41"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57179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392487"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056700"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4" name="Rectangle 23"/>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dirty="0"/>
          </a:p>
        </p:txBody>
      </p:sp>
      <p:sp>
        <p:nvSpPr>
          <p:cNvPr id="5" name="Left Arrow 4"/>
          <p:cNvSpPr/>
          <p:nvPr/>
        </p:nvSpPr>
        <p:spPr>
          <a:xfrm>
            <a:off x="2267744" y="1918068"/>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540210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464496"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056700"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r>
              <a:rPr lang="en-AU" dirty="0" smtClean="0"/>
              <a:t>{}</a:t>
            </a:r>
            <a:endParaRPr lang="en-AU" dirty="0" smtClean="0"/>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1</a:t>
            </a:r>
            <a:endParaRPr lang="en-AU" dirty="0"/>
          </a:p>
        </p:txBody>
      </p:sp>
      <p:sp>
        <p:nvSpPr>
          <p:cNvPr id="23" name="Left Arrow 22"/>
          <p:cNvSpPr/>
          <p:nvPr/>
        </p:nvSpPr>
        <p:spPr>
          <a:xfrm>
            <a:off x="2312648" y="2094034"/>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917093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392487"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056700"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r>
              <a:rPr lang="en-AU" dirty="0" smtClean="0"/>
              <a:t>{}</a:t>
            </a:r>
            <a:endParaRPr lang="en-AU" dirty="0" smtClean="0"/>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1</a:t>
            </a:r>
            <a:endParaRPr lang="en-AU" dirty="0"/>
          </a:p>
        </p:txBody>
      </p:sp>
      <p:sp>
        <p:nvSpPr>
          <p:cNvPr id="23" name="TextBox 22"/>
          <p:cNvSpPr txBox="1"/>
          <p:nvPr/>
        </p:nvSpPr>
        <p:spPr>
          <a:xfrm>
            <a:off x="7445843" y="2564904"/>
            <a:ext cx="1380506" cy="369332"/>
          </a:xfrm>
          <a:prstGeom prst="rect">
            <a:avLst/>
          </a:prstGeom>
          <a:noFill/>
        </p:spPr>
        <p:txBody>
          <a:bodyPr wrap="none" rtlCol="0">
            <a:spAutoFit/>
          </a:bodyPr>
          <a:lstStyle/>
          <a:p>
            <a:r>
              <a:rPr lang="en-AU" dirty="0" smtClean="0"/>
              <a:t>Current node</a:t>
            </a:r>
            <a:endParaRPr lang="en-AU" dirty="0"/>
          </a:p>
        </p:txBody>
      </p:sp>
      <p:sp>
        <p:nvSpPr>
          <p:cNvPr id="24" name="Down Arrow 23"/>
          <p:cNvSpPr/>
          <p:nvPr/>
        </p:nvSpPr>
        <p:spPr>
          <a:xfrm rot="3568978">
            <a:off x="7010512" y="2644819"/>
            <a:ext cx="194208" cy="7686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Left Arrow 24"/>
          <p:cNvSpPr/>
          <p:nvPr/>
        </p:nvSpPr>
        <p:spPr>
          <a:xfrm>
            <a:off x="3765088" y="2562620"/>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1613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392487"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056700"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r>
              <a:rPr lang="en-AU" dirty="0" smtClean="0"/>
              <a:t>{}</a:t>
            </a:r>
            <a:endParaRPr lang="en-AU" dirty="0" smtClean="0"/>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smtClean="0"/>
              <a:t>	1</a:t>
            </a:r>
            <a:endParaRPr lang="en-AU" dirty="0"/>
          </a:p>
        </p:txBody>
      </p:sp>
      <p:sp>
        <p:nvSpPr>
          <p:cNvPr id="25" name="Left Arrow 24"/>
          <p:cNvSpPr/>
          <p:nvPr/>
        </p:nvSpPr>
        <p:spPr>
          <a:xfrm>
            <a:off x="3181427" y="2731919"/>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417695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grpSp>
        <p:nvGrpSpPr>
          <p:cNvPr id="8" name="Group 7"/>
          <p:cNvGrpSpPr/>
          <p:nvPr/>
        </p:nvGrpSpPr>
        <p:grpSpPr>
          <a:xfrm>
            <a:off x="683568" y="4509120"/>
            <a:ext cx="2448272" cy="2079011"/>
            <a:chOff x="2660068" y="1556792"/>
            <a:chExt cx="3767369" cy="3519171"/>
          </a:xfrm>
        </p:grpSpPr>
        <p:sp>
          <p:nvSpPr>
            <p:cNvPr id="9" name="Oval 8"/>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10" name="Oval 9"/>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11" name="Oval 10"/>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12" name="Oval 11"/>
            <p:cNvSpPr/>
            <p:nvPr/>
          </p:nvSpPr>
          <p:spPr>
            <a:xfrm>
              <a:off x="3916929" y="3223661"/>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13" name="Oval 12"/>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14" name="Oval 13"/>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15" name="Straight Connector 14"/>
            <p:cNvCxnSpPr>
              <a:stCxn id="11" idx="6"/>
              <a:endCxn id="10"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7"/>
              <a:endCxn id="9"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6"/>
              <a:endCxn id="12"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13"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4"/>
              <a:endCxn id="13"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9552" y="1772816"/>
            <a:ext cx="4680520" cy="2831544"/>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183337"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r>
              <a:rPr lang="en-AU" dirty="0" smtClean="0"/>
              <a:t>1}</a:t>
            </a:r>
            <a:endParaRPr lang="en-AU" dirty="0" smtClean="0"/>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5</a:t>
            </a:r>
          </a:p>
          <a:p>
            <a:pPr algn="ctr"/>
            <a:r>
              <a:rPr lang="en-AU" dirty="0" smtClean="0"/>
              <a:t>2</a:t>
            </a:r>
            <a:endParaRPr lang="en-AU" dirty="0"/>
          </a:p>
        </p:txBody>
      </p:sp>
      <p:sp>
        <p:nvSpPr>
          <p:cNvPr id="25" name="Left Arrow 24"/>
          <p:cNvSpPr/>
          <p:nvPr/>
        </p:nvSpPr>
        <p:spPr>
          <a:xfrm>
            <a:off x="4150015" y="3598640"/>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smtClean="0"/>
              <a:t>	1</a:t>
            </a:r>
            <a:endParaRPr lang="en-AU" dirty="0"/>
          </a:p>
        </p:txBody>
      </p:sp>
    </p:spTree>
    <p:extLst>
      <p:ext uri="{BB962C8B-B14F-4D97-AF65-F5344CB8AC3E}">
        <p14:creationId xmlns:p14="http://schemas.microsoft.com/office/powerpoint/2010/main" val="3623315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sp>
        <p:nvSpPr>
          <p:cNvPr id="3" name="Rectangle 2"/>
          <p:cNvSpPr/>
          <p:nvPr/>
        </p:nvSpPr>
        <p:spPr>
          <a:xfrm>
            <a:off x="539553" y="1772816"/>
            <a:ext cx="4521618"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183337"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r>
              <a:rPr lang="en-AU" dirty="0" smtClean="0"/>
              <a:t>1}</a:t>
            </a:r>
            <a:endParaRPr lang="en-AU" dirty="0" smtClean="0"/>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5</a:t>
            </a:r>
          </a:p>
          <a:p>
            <a:pPr algn="ctr"/>
            <a:r>
              <a:rPr lang="en-AU" dirty="0" smtClean="0"/>
              <a:t>2</a:t>
            </a:r>
            <a:endParaRPr lang="en-AU" dirty="0"/>
          </a:p>
        </p:txBody>
      </p:sp>
      <p:sp>
        <p:nvSpPr>
          <p:cNvPr id="23" name="TextBox 22"/>
          <p:cNvSpPr txBox="1"/>
          <p:nvPr/>
        </p:nvSpPr>
        <p:spPr>
          <a:xfrm>
            <a:off x="7445843" y="2564904"/>
            <a:ext cx="1380506" cy="369332"/>
          </a:xfrm>
          <a:prstGeom prst="rect">
            <a:avLst/>
          </a:prstGeom>
          <a:noFill/>
        </p:spPr>
        <p:txBody>
          <a:bodyPr wrap="none" rtlCol="0">
            <a:spAutoFit/>
          </a:bodyPr>
          <a:lstStyle/>
          <a:p>
            <a:r>
              <a:rPr lang="en-AU" dirty="0" smtClean="0"/>
              <a:t>Current node</a:t>
            </a:r>
            <a:endParaRPr lang="en-AU" dirty="0"/>
          </a:p>
        </p:txBody>
      </p:sp>
      <p:sp>
        <p:nvSpPr>
          <p:cNvPr id="24" name="Down Arrow 23"/>
          <p:cNvSpPr/>
          <p:nvPr/>
        </p:nvSpPr>
        <p:spPr>
          <a:xfrm rot="3568978">
            <a:off x="7010512" y="2644819"/>
            <a:ext cx="194208" cy="7686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Left Arrow 24"/>
          <p:cNvSpPr/>
          <p:nvPr/>
        </p:nvSpPr>
        <p:spPr>
          <a:xfrm>
            <a:off x="3765088" y="2564904"/>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6" name="Group 25"/>
          <p:cNvGrpSpPr/>
          <p:nvPr/>
        </p:nvGrpSpPr>
        <p:grpSpPr>
          <a:xfrm>
            <a:off x="683568" y="4509120"/>
            <a:ext cx="2448272" cy="2079011"/>
            <a:chOff x="2660068" y="1556792"/>
            <a:chExt cx="3767369" cy="3519171"/>
          </a:xfrm>
        </p:grpSpPr>
        <p:sp>
          <p:nvSpPr>
            <p:cNvPr id="27" name="Oval 26"/>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28" name="Oval 27"/>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29" name="Oval 28"/>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30" name="Oval 29"/>
            <p:cNvSpPr/>
            <p:nvPr/>
          </p:nvSpPr>
          <p:spPr>
            <a:xfrm>
              <a:off x="3916929" y="3223661"/>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31" name="Oval 30"/>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32" name="Oval 31"/>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33" name="Straight Connector 32"/>
            <p:cNvCxnSpPr>
              <a:stCxn id="29" idx="6"/>
              <a:endCxn id="28"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8" idx="7"/>
              <a:endCxn id="27"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2" idx="6"/>
              <a:endCxn id="30"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0" idx="3"/>
              <a:endCxn id="31"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4"/>
              <a:endCxn id="31"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18720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sp>
        <p:nvSpPr>
          <p:cNvPr id="3" name="Rectangle 2"/>
          <p:cNvSpPr/>
          <p:nvPr/>
        </p:nvSpPr>
        <p:spPr>
          <a:xfrm>
            <a:off x="539553" y="1772816"/>
            <a:ext cx="4521618"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183337"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r>
              <a:rPr lang="en-AU" dirty="0" smtClean="0"/>
              <a:t>1}</a:t>
            </a:r>
            <a:endParaRPr lang="en-AU" dirty="0" smtClean="0"/>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2</a:t>
            </a: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a:t>
            </a:r>
            <a:r>
              <a:rPr lang="en-AU" dirty="0" smtClean="0"/>
              <a:t>node</a:t>
            </a:r>
          </a:p>
          <a:p>
            <a:r>
              <a:rPr lang="en-AU" dirty="0"/>
              <a:t>	</a:t>
            </a:r>
            <a:r>
              <a:rPr lang="en-AU" dirty="0" smtClean="0"/>
              <a:t>5</a:t>
            </a:r>
            <a:endParaRPr lang="en-AU" dirty="0"/>
          </a:p>
        </p:txBody>
      </p:sp>
      <p:sp>
        <p:nvSpPr>
          <p:cNvPr id="25" name="Left Arrow 24"/>
          <p:cNvSpPr/>
          <p:nvPr/>
        </p:nvSpPr>
        <p:spPr>
          <a:xfrm>
            <a:off x="3419872" y="2708667"/>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6" name="Group 25"/>
          <p:cNvGrpSpPr/>
          <p:nvPr/>
        </p:nvGrpSpPr>
        <p:grpSpPr>
          <a:xfrm>
            <a:off x="683568" y="4509120"/>
            <a:ext cx="2448272" cy="2079011"/>
            <a:chOff x="2660068" y="1556792"/>
            <a:chExt cx="3767369" cy="3519171"/>
          </a:xfrm>
        </p:grpSpPr>
        <p:sp>
          <p:nvSpPr>
            <p:cNvPr id="27" name="Oval 26"/>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28" name="Oval 27"/>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29" name="Oval 28"/>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30" name="Oval 29"/>
            <p:cNvSpPr/>
            <p:nvPr/>
          </p:nvSpPr>
          <p:spPr>
            <a:xfrm>
              <a:off x="3916929" y="3223661"/>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31" name="Oval 30"/>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32" name="Oval 31"/>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33" name="Straight Connector 32"/>
            <p:cNvCxnSpPr>
              <a:stCxn id="29" idx="6"/>
              <a:endCxn id="28"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8" idx="7"/>
              <a:endCxn id="27"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2" idx="6"/>
              <a:endCxn id="30"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0" idx="3"/>
              <a:endCxn id="31"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4"/>
              <a:endCxn id="31"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41538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sp>
        <p:nvSpPr>
          <p:cNvPr id="3" name="Rectangle 2"/>
          <p:cNvSpPr/>
          <p:nvPr/>
        </p:nvSpPr>
        <p:spPr>
          <a:xfrm>
            <a:off x="539552" y="1772816"/>
            <a:ext cx="4509147"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361270"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r>
              <a:rPr lang="en-AU" dirty="0" smtClean="0"/>
              <a:t>1,5</a:t>
            </a:r>
            <a:r>
              <a:rPr lang="en-AU" dirty="0" smtClean="0"/>
              <a:t>}</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2</a:t>
            </a: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a:t>	</a:t>
            </a:r>
            <a:endParaRPr lang="en-AU" dirty="0" smtClean="0"/>
          </a:p>
        </p:txBody>
      </p:sp>
      <p:sp>
        <p:nvSpPr>
          <p:cNvPr id="25" name="Left Arrow 24"/>
          <p:cNvSpPr/>
          <p:nvPr/>
        </p:nvSpPr>
        <p:spPr>
          <a:xfrm>
            <a:off x="3851920" y="2546791"/>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Down Arrow 23"/>
          <p:cNvSpPr/>
          <p:nvPr/>
        </p:nvSpPr>
        <p:spPr>
          <a:xfrm rot="3568978">
            <a:off x="7010512" y="2644819"/>
            <a:ext cx="194208" cy="7686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6" name="Group 25"/>
          <p:cNvGrpSpPr/>
          <p:nvPr/>
        </p:nvGrpSpPr>
        <p:grpSpPr>
          <a:xfrm>
            <a:off x="683568" y="4509120"/>
            <a:ext cx="2448272" cy="2079011"/>
            <a:chOff x="2660068" y="1556792"/>
            <a:chExt cx="3767369" cy="3519171"/>
          </a:xfrm>
        </p:grpSpPr>
        <p:sp>
          <p:nvSpPr>
            <p:cNvPr id="27" name="Oval 26"/>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28" name="Oval 27"/>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29" name="Oval 28"/>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30" name="Oval 29"/>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31" name="Oval 30"/>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32" name="Oval 31"/>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33" name="Straight Connector 32"/>
            <p:cNvCxnSpPr>
              <a:stCxn id="29" idx="6"/>
              <a:endCxn id="28"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8" idx="7"/>
              <a:endCxn id="27"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2" idx="6"/>
              <a:endCxn id="30"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0" idx="3"/>
              <a:endCxn id="31"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4"/>
              <a:endCxn id="31"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6079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a:r>
            <a:r>
              <a:rPr lang="en-AU" dirty="0"/>
              <a:t>solve problems involving network diagrams</a:t>
            </a:r>
            <a:r>
              <a:rPr lang="en-US" dirty="0" smtClean="0"/>
              <a:t>”</a:t>
            </a:r>
            <a:endParaRPr lang="en-AU" dirty="0"/>
          </a:p>
        </p:txBody>
      </p:sp>
      <p:sp>
        <p:nvSpPr>
          <p:cNvPr id="8" name="Slide Number Placeholder 5"/>
          <p:cNvSpPr>
            <a:spLocks noGrp="1"/>
          </p:cNvSpPr>
          <p:nvPr>
            <p:ph type="sldNum" sz="quarter" idx="12"/>
          </p:nvPr>
        </p:nvSpPr>
        <p:spPr>
          <a:xfrm>
            <a:off x="8534400" y="5734050"/>
            <a:ext cx="609600" cy="520700"/>
          </a:xfrm>
        </p:spPr>
        <p:txBody>
          <a:bodyPr/>
          <a:lstStyle/>
          <a:p>
            <a:fld id="{2CAE4CAA-3E4F-4449-AD70-EAE6867891D4}" type="slidenum">
              <a:rPr lang="en-US">
                <a:solidFill>
                  <a:srgbClr val="FFFFFF"/>
                </a:solidFill>
              </a:rPr>
              <a:pPr/>
              <a:t>6</a:t>
            </a:fld>
            <a:endParaRPr lang="en-US">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565823"/>
            <a:ext cx="6264696" cy="3815505"/>
          </a:xfrm>
          <a:prstGeom prst="rect">
            <a:avLst/>
          </a:prstGeom>
        </p:spPr>
      </p:pic>
    </p:spTree>
    <p:extLst>
      <p:ext uri="{BB962C8B-B14F-4D97-AF65-F5344CB8AC3E}">
        <p14:creationId xmlns:p14="http://schemas.microsoft.com/office/powerpoint/2010/main" val="25308962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sp>
        <p:nvSpPr>
          <p:cNvPr id="3" name="Rectangle 2"/>
          <p:cNvSpPr/>
          <p:nvPr/>
        </p:nvSpPr>
        <p:spPr>
          <a:xfrm>
            <a:off x="539552" y="1772816"/>
            <a:ext cx="4392487" cy="2785378"/>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1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05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05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indent="457200">
              <a:spcAft>
                <a:spcPts val="0"/>
              </a:spcAft>
            </a:pPr>
            <a:r>
              <a:rPr lang="en-AU" sz="105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does</a:t>
            </a:r>
            <a:r>
              <a:rPr lang="en-GB" sz="105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p>
          <a:p>
            <a:pPr marL="914400" indent="457200"/>
            <a:r>
              <a:rPr lang="en-GB" sz="105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361270"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r>
              <a:rPr lang="en-AU" dirty="0" smtClean="0"/>
              <a:t>1,5</a:t>
            </a:r>
            <a:r>
              <a:rPr lang="en-AU" dirty="0" smtClean="0"/>
              <a:t>}</a:t>
            </a: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dirty="0"/>
          </a:p>
        </p:txBody>
      </p:sp>
      <p:sp>
        <p:nvSpPr>
          <p:cNvPr id="23" name="TextBox 22"/>
          <p:cNvSpPr txBox="1"/>
          <p:nvPr/>
        </p:nvSpPr>
        <p:spPr>
          <a:xfrm>
            <a:off x="7445843" y="2564904"/>
            <a:ext cx="1380506" cy="646331"/>
          </a:xfrm>
          <a:prstGeom prst="rect">
            <a:avLst/>
          </a:prstGeom>
          <a:noFill/>
        </p:spPr>
        <p:txBody>
          <a:bodyPr wrap="none" rtlCol="0">
            <a:spAutoFit/>
          </a:bodyPr>
          <a:lstStyle/>
          <a:p>
            <a:r>
              <a:rPr lang="en-AU" dirty="0" smtClean="0"/>
              <a:t>Current node</a:t>
            </a:r>
          </a:p>
          <a:p>
            <a:r>
              <a:rPr lang="en-AU" dirty="0"/>
              <a:t>	</a:t>
            </a:r>
            <a:r>
              <a:rPr lang="en-AU" dirty="0" smtClean="0"/>
              <a:t>2</a:t>
            </a:r>
          </a:p>
        </p:txBody>
      </p:sp>
      <p:sp>
        <p:nvSpPr>
          <p:cNvPr id="25" name="Left Arrow 24"/>
          <p:cNvSpPr/>
          <p:nvPr/>
        </p:nvSpPr>
        <p:spPr>
          <a:xfrm>
            <a:off x="3089688" y="2758932"/>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4" name="Group 23"/>
          <p:cNvGrpSpPr/>
          <p:nvPr/>
        </p:nvGrpSpPr>
        <p:grpSpPr>
          <a:xfrm>
            <a:off x="683568" y="4509120"/>
            <a:ext cx="2448272" cy="2079011"/>
            <a:chOff x="2660068" y="1556792"/>
            <a:chExt cx="3767369" cy="3519171"/>
          </a:xfrm>
        </p:grpSpPr>
        <p:sp>
          <p:nvSpPr>
            <p:cNvPr id="26" name="Oval 25"/>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27" name="Oval 26"/>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28" name="Oval 27"/>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29" name="Oval 28"/>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30" name="Oval 29"/>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31" name="Oval 30"/>
            <p:cNvSpPr/>
            <p:nvPr/>
          </p:nvSpPr>
          <p:spPr>
            <a:xfrm>
              <a:off x="2660068" y="3042393"/>
              <a:ext cx="740830" cy="747534"/>
            </a:xfrm>
            <a:prstGeom prst="ellipse">
              <a:avLst/>
            </a:prstGeom>
            <a:solidFill>
              <a:srgbClr val="F77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32" name="Straight Connector 31"/>
            <p:cNvCxnSpPr>
              <a:stCxn id="28" idx="6"/>
              <a:endCxn id="27"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7" idx="7"/>
              <a:endCxn id="26"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1" idx="6"/>
              <a:endCxn id="29"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9" idx="3"/>
              <a:endCxn id="30"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1" idx="4"/>
              <a:endCxn id="30"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84553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Depth-First Search (Connectedness)</a:t>
            </a:r>
            <a:endParaRPr lang="en-AU" dirty="0"/>
          </a:p>
        </p:txBody>
      </p:sp>
      <p:sp>
        <p:nvSpPr>
          <p:cNvPr id="3" name="Rectangle 2"/>
          <p:cNvSpPr/>
          <p:nvPr/>
        </p:nvSpPr>
        <p:spPr>
          <a:xfrm>
            <a:off x="539553" y="1772816"/>
            <a:ext cx="4104456" cy="2831544"/>
          </a:xfrm>
          <a:prstGeom prst="rect">
            <a:avLst/>
          </a:prstGeom>
        </p:spPr>
        <p:txBody>
          <a:bodyPr wrap="square">
            <a:spAutoFit/>
          </a:bodyPr>
          <a:lstStyle/>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list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empty stack</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a:t>
            </a:r>
            <a:r>
              <a:rPr lang="en-GB" sz="1100"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1</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node </a:t>
            </a:r>
            <a:r>
              <a:rPr lang="en-GB" sz="1100"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1</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while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empty</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to the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top item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pop the top item</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from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sz="1050" dirty="0">
              <a:latin typeface="Times New Roman" panose="02020603050405020304" pitchFamily="18" charset="0"/>
              <a:ea typeface="Times New Roman" panose="02020603050405020304" pitchFamily="18" charset="0"/>
            </a:endParaRPr>
          </a:p>
          <a:p>
            <a:pPr indent="457200">
              <a:spcAft>
                <a:spcPts val="0"/>
              </a:spcAft>
            </a:pP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for each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neighbours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current node</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marL="457200" indent="457200">
              <a:spcAft>
                <a:spcPts val="0"/>
              </a:spcAft>
            </a:pP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does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not contain</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push</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err="1">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 visit</a:t>
            </a:r>
            <a:endParaRPr lang="en-AU" sz="1050" dirty="0">
              <a:latin typeface="Times New Roman" panose="02020603050405020304" pitchFamily="18" charset="0"/>
              <a:ea typeface="Times New Roman" panose="02020603050405020304" pitchFamily="18" charset="0"/>
            </a:endParaRPr>
          </a:p>
          <a:p>
            <a:pPr marL="914400" indent="457200">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add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neighbour</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latin typeface="Times New Roman" panose="02020603050405020304" pitchFamily="18" charset="0"/>
              <a:ea typeface="Times New Roman" panose="02020603050405020304" pitchFamily="18" charset="0"/>
            </a:endParaRPr>
          </a:p>
          <a:p>
            <a:pPr>
              <a:spcAft>
                <a:spcPts val="0"/>
              </a:spcAft>
            </a:pP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return</a:t>
            </a:r>
            <a:r>
              <a:rPr lang="en-GB" sz="11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length of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is </a:t>
            </a:r>
            <a:r>
              <a:rPr lang="en-GB" sz="1100" i="1"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equal to</a:t>
            </a:r>
            <a:r>
              <a:rPr lang="en-GB" sz="1100" dirty="0">
                <a:solidFill>
                  <a:srgbClr val="A6A6A6"/>
                </a:solidFill>
                <a:latin typeface="Helvetica" panose="020B0604020202020204" pitchFamily="34" charset="0"/>
                <a:ea typeface="Times New Roman" panose="02020603050405020304" pitchFamily="18" charset="0"/>
                <a:cs typeface="Times New Roman" panose="02020603050405020304" pitchFamily="18" charset="0"/>
              </a:rPr>
              <a:t> </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a:t>
            </a:r>
            <a:r>
              <a:rPr lang="en-GB" sz="1100" i="1" dirty="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number of nodes</a:t>
            </a:r>
            <a:r>
              <a:rPr lang="en-GB" sz="11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endParaRPr lang="en-AU" sz="1050"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5508104" y="2276872"/>
            <a:ext cx="1539204" cy="1200329"/>
          </a:xfrm>
          <a:prstGeom prst="rect">
            <a:avLst/>
          </a:prstGeom>
          <a:noFill/>
        </p:spPr>
        <p:txBody>
          <a:bodyPr wrap="none" rtlCol="0">
            <a:spAutoFit/>
          </a:bodyPr>
          <a:lstStyle/>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visited</a:t>
            </a:r>
            <a:r>
              <a:rPr lang="en-AU" dirty="0" smtClean="0"/>
              <a:t> {</a:t>
            </a:r>
            <a:r>
              <a:rPr lang="en-AU" dirty="0" smtClean="0"/>
              <a:t>1,5,2}</a:t>
            </a:r>
            <a:endParaRPr lang="en-AU" dirty="0" smtClean="0"/>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endPar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endParaRPr>
          </a:p>
          <a:p>
            <a:r>
              <a:rPr lang="en-GB" i="1" dirty="0" smtClean="0">
                <a:solidFill>
                  <a:srgbClr val="E36C0A"/>
                </a:solidFill>
                <a:latin typeface="Helvetica" panose="020B0604020202020204" pitchFamily="34" charset="0"/>
                <a:ea typeface="Times New Roman" panose="02020603050405020304" pitchFamily="18" charset="0"/>
                <a:cs typeface="Times New Roman" panose="02020603050405020304" pitchFamily="18" charset="0"/>
              </a:rPr>
              <a:t>to visit</a:t>
            </a:r>
            <a:endParaRPr lang="en-AU" dirty="0"/>
          </a:p>
        </p:txBody>
      </p:sp>
      <p:sp>
        <p:nvSpPr>
          <p:cNvPr id="22" name="Rectangle 21"/>
          <p:cNvSpPr/>
          <p:nvPr/>
        </p:nvSpPr>
        <p:spPr>
          <a:xfrm>
            <a:off x="6399496" y="3117736"/>
            <a:ext cx="277062" cy="167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dirty="0"/>
          </a:p>
        </p:txBody>
      </p:sp>
      <p:sp>
        <p:nvSpPr>
          <p:cNvPr id="25" name="Left Arrow 24"/>
          <p:cNvSpPr/>
          <p:nvPr/>
        </p:nvSpPr>
        <p:spPr>
          <a:xfrm>
            <a:off x="4239318" y="4232608"/>
            <a:ext cx="809382" cy="358804"/>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3779912" y="5714661"/>
            <a:ext cx="1564403" cy="369332"/>
          </a:xfrm>
          <a:prstGeom prst="rect">
            <a:avLst/>
          </a:prstGeom>
          <a:noFill/>
        </p:spPr>
        <p:txBody>
          <a:bodyPr wrap="none" rtlCol="0">
            <a:spAutoFit/>
          </a:bodyPr>
          <a:lstStyle/>
          <a:p>
            <a:r>
              <a:rPr lang="en-AU" dirty="0" smtClean="0"/>
              <a:t>RETURN: FALSE</a:t>
            </a:r>
            <a:endParaRPr lang="en-AU" dirty="0"/>
          </a:p>
        </p:txBody>
      </p:sp>
      <p:grpSp>
        <p:nvGrpSpPr>
          <p:cNvPr id="23" name="Group 22"/>
          <p:cNvGrpSpPr/>
          <p:nvPr/>
        </p:nvGrpSpPr>
        <p:grpSpPr>
          <a:xfrm>
            <a:off x="683568" y="4509120"/>
            <a:ext cx="2448272" cy="2079011"/>
            <a:chOff x="2660068" y="1556792"/>
            <a:chExt cx="3767369" cy="3519171"/>
          </a:xfrm>
        </p:grpSpPr>
        <p:sp>
          <p:nvSpPr>
            <p:cNvPr id="24" name="Oval 23"/>
            <p:cNvSpPr/>
            <p:nvPr/>
          </p:nvSpPr>
          <p:spPr>
            <a:xfrm rot="20640676">
              <a:off x="5735995" y="1556792"/>
              <a:ext cx="691442"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6</a:t>
              </a:r>
              <a:endParaRPr lang="en-GB" sz="700" dirty="0"/>
            </a:p>
          </p:txBody>
        </p:sp>
        <p:sp>
          <p:nvSpPr>
            <p:cNvPr id="26" name="Oval 25"/>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4</a:t>
              </a:r>
              <a:endParaRPr lang="en-GB" sz="600" dirty="0"/>
            </a:p>
          </p:txBody>
        </p:sp>
        <p:sp>
          <p:nvSpPr>
            <p:cNvPr id="27" name="Oval 26"/>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3</a:t>
              </a:r>
              <a:endParaRPr lang="en-GB" sz="600" dirty="0"/>
            </a:p>
          </p:txBody>
        </p:sp>
        <p:sp>
          <p:nvSpPr>
            <p:cNvPr id="28" name="Oval 27"/>
            <p:cNvSpPr/>
            <p:nvPr/>
          </p:nvSpPr>
          <p:spPr>
            <a:xfrm>
              <a:off x="3916929" y="3223661"/>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5</a:t>
              </a:r>
              <a:endParaRPr lang="en-GB" sz="600" dirty="0"/>
            </a:p>
          </p:txBody>
        </p:sp>
        <p:sp>
          <p:nvSpPr>
            <p:cNvPr id="29" name="Oval 28"/>
            <p:cNvSpPr/>
            <p:nvPr/>
          </p:nvSpPr>
          <p:spPr>
            <a:xfrm>
              <a:off x="3042384" y="4328429"/>
              <a:ext cx="740830" cy="747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1</a:t>
              </a:r>
              <a:endParaRPr lang="en-GB" sz="600" dirty="0"/>
            </a:p>
          </p:txBody>
        </p:sp>
        <p:sp>
          <p:nvSpPr>
            <p:cNvPr id="30" name="Oval 29"/>
            <p:cNvSpPr/>
            <p:nvPr/>
          </p:nvSpPr>
          <p:spPr>
            <a:xfrm>
              <a:off x="2660068" y="3042393"/>
              <a:ext cx="740830" cy="747534"/>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prstClr val="white"/>
                  </a:solidFill>
                </a:rPr>
                <a:t>2</a:t>
              </a:r>
              <a:endParaRPr lang="en-GB" sz="600" dirty="0"/>
            </a:p>
          </p:txBody>
        </p:sp>
        <p:cxnSp>
          <p:nvCxnSpPr>
            <p:cNvPr id="31" name="Straight Connector 30"/>
            <p:cNvCxnSpPr>
              <a:stCxn id="27" idx="6"/>
              <a:endCxn id="26"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7"/>
              <a:endCxn id="24"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0" idx="6"/>
              <a:endCxn id="28"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8" idx="3"/>
              <a:endCxn id="29"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0" idx="4"/>
              <a:endCxn id="29"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2282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AU"/>
          </a:p>
        </p:txBody>
      </p:sp>
      <p:pic>
        <p:nvPicPr>
          <p:cNvPr id="197635" name="Picture 3" descr="UON_Alternative_R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363" y="1695450"/>
            <a:ext cx="3597275" cy="3465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AU" dirty="0"/>
              <a:t>given a map, draw a </a:t>
            </a:r>
            <a:r>
              <a:rPr lang="en-AU" dirty="0" smtClean="0"/>
              <a:t>network</a:t>
            </a:r>
            <a:r>
              <a:rPr lang="en-US" dirty="0" smtClean="0"/>
              <a:t>”</a:t>
            </a:r>
            <a:endParaRPr lang="en-AU" dirty="0"/>
          </a:p>
        </p:txBody>
      </p:sp>
      <p:sp>
        <p:nvSpPr>
          <p:cNvPr id="8" name="Slide Number Placeholder 5"/>
          <p:cNvSpPr>
            <a:spLocks noGrp="1"/>
          </p:cNvSpPr>
          <p:nvPr>
            <p:ph type="sldNum" sz="quarter" idx="12"/>
          </p:nvPr>
        </p:nvSpPr>
        <p:spPr>
          <a:xfrm>
            <a:off x="8534400" y="5734050"/>
            <a:ext cx="609600" cy="520700"/>
          </a:xfrm>
        </p:spPr>
        <p:txBody>
          <a:bodyPr/>
          <a:lstStyle/>
          <a:p>
            <a:fld id="{2CAE4CAA-3E4F-4449-AD70-EAE6867891D4}" type="slidenum">
              <a:rPr lang="en-US">
                <a:solidFill>
                  <a:srgbClr val="FFFFFF"/>
                </a:solidFill>
              </a:rPr>
              <a:pPr/>
              <a:t>7</a:t>
            </a:fld>
            <a:endParaRPr lang="en-US">
              <a:solidFill>
                <a:srgbClr val="000000"/>
              </a:solidFill>
            </a:endParaRPr>
          </a:p>
        </p:txBody>
      </p:sp>
      <p:grpSp>
        <p:nvGrpSpPr>
          <p:cNvPr id="202761" name="Group 202760"/>
          <p:cNvGrpSpPr/>
          <p:nvPr/>
        </p:nvGrpSpPr>
        <p:grpSpPr>
          <a:xfrm>
            <a:off x="1636443" y="1772816"/>
            <a:ext cx="5854805" cy="4599291"/>
            <a:chOff x="1369371" y="1808634"/>
            <a:chExt cx="5854805" cy="4599291"/>
          </a:xfrm>
        </p:grpSpPr>
        <p:sp>
          <p:nvSpPr>
            <p:cNvPr id="3" name="Oval 2"/>
            <p:cNvSpPr/>
            <p:nvPr/>
          </p:nvSpPr>
          <p:spPr>
            <a:xfrm rot="20236218">
              <a:off x="6216064" y="1808634"/>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smtClean="0"/>
                <a:t>Nobby’s</a:t>
              </a:r>
            </a:p>
            <a:p>
              <a:pPr algn="ctr"/>
              <a:r>
                <a:rPr lang="en-AU" sz="1100" dirty="0" smtClean="0"/>
                <a:t>Beach Reserve</a:t>
              </a:r>
              <a:endParaRPr lang="en-GB" sz="1100" dirty="0"/>
            </a:p>
          </p:txBody>
        </p:sp>
        <p:sp>
          <p:nvSpPr>
            <p:cNvPr id="7" name="Oval 6"/>
            <p:cNvSpPr/>
            <p:nvPr/>
          </p:nvSpPr>
          <p:spPr>
            <a:xfrm>
              <a:off x="4644008" y="2708920"/>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t>The Foreshore</a:t>
              </a:r>
              <a:endParaRPr lang="en-GB" sz="1050" dirty="0"/>
            </a:p>
          </p:txBody>
        </p:sp>
        <p:sp>
          <p:nvSpPr>
            <p:cNvPr id="9" name="Oval 8"/>
            <p:cNvSpPr/>
            <p:nvPr/>
          </p:nvSpPr>
          <p:spPr>
            <a:xfrm>
              <a:off x="2735796" y="2276686"/>
              <a:ext cx="1080120" cy="981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t>Cathedral Park</a:t>
              </a:r>
              <a:endParaRPr lang="en-GB" sz="1050" dirty="0"/>
            </a:p>
          </p:txBody>
        </p:sp>
        <p:sp>
          <p:nvSpPr>
            <p:cNvPr id="10" name="Oval 9"/>
            <p:cNvSpPr/>
            <p:nvPr/>
          </p:nvSpPr>
          <p:spPr>
            <a:xfrm>
              <a:off x="3303831" y="3739046"/>
              <a:ext cx="1080120" cy="976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t>Newcastle Baths</a:t>
              </a:r>
              <a:endParaRPr lang="en-GB" sz="1050" dirty="0"/>
            </a:p>
          </p:txBody>
        </p:sp>
        <p:sp>
          <p:nvSpPr>
            <p:cNvPr id="11" name="Oval 10"/>
            <p:cNvSpPr/>
            <p:nvPr/>
          </p:nvSpPr>
          <p:spPr>
            <a:xfrm>
              <a:off x="2288813" y="5430955"/>
              <a:ext cx="1080120" cy="976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t>King Edward Park</a:t>
              </a:r>
              <a:endParaRPr lang="en-GB" sz="1050" dirty="0"/>
            </a:p>
          </p:txBody>
        </p:sp>
        <p:sp>
          <p:nvSpPr>
            <p:cNvPr id="12" name="Oval 11"/>
            <p:cNvSpPr/>
            <p:nvPr/>
          </p:nvSpPr>
          <p:spPr>
            <a:xfrm>
              <a:off x="1369371" y="4116971"/>
              <a:ext cx="1080120" cy="976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err="1" smtClean="0"/>
                <a:t>Nesca</a:t>
              </a:r>
              <a:r>
                <a:rPr lang="en-AU" sz="1050" dirty="0" smtClean="0"/>
                <a:t> Park</a:t>
              </a:r>
              <a:endParaRPr lang="en-GB" sz="1050" dirty="0"/>
            </a:p>
          </p:txBody>
        </p:sp>
        <p:cxnSp>
          <p:nvCxnSpPr>
            <p:cNvPr id="15" name="Straight Connector 14"/>
            <p:cNvCxnSpPr>
              <a:stCxn id="9" idx="6"/>
              <a:endCxn id="7" idx="1"/>
            </p:cNvCxnSpPr>
            <p:nvPr/>
          </p:nvCxnSpPr>
          <p:spPr>
            <a:xfrm>
              <a:off x="3815916" y="2767304"/>
              <a:ext cx="975727" cy="787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7"/>
              <a:endCxn id="3" idx="2"/>
            </p:cNvCxnSpPr>
            <p:nvPr/>
          </p:nvCxnSpPr>
          <p:spPr>
            <a:xfrm flipV="1">
              <a:off x="5504485" y="2471445"/>
              <a:ext cx="750725" cy="3745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7"/>
              <a:endCxn id="7" idx="3"/>
            </p:cNvCxnSpPr>
            <p:nvPr/>
          </p:nvCxnSpPr>
          <p:spPr>
            <a:xfrm flipV="1">
              <a:off x="4225771" y="3507935"/>
              <a:ext cx="565872" cy="3741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2" idx="6"/>
              <a:endCxn id="10" idx="2"/>
            </p:cNvCxnSpPr>
            <p:nvPr/>
          </p:nvCxnSpPr>
          <p:spPr>
            <a:xfrm flipV="1">
              <a:off x="2449491" y="4227531"/>
              <a:ext cx="854340" cy="377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2"/>
              <a:endCxn id="12" idx="0"/>
            </p:cNvCxnSpPr>
            <p:nvPr/>
          </p:nvCxnSpPr>
          <p:spPr>
            <a:xfrm flipH="1">
              <a:off x="1909431" y="2767304"/>
              <a:ext cx="826365" cy="13496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3"/>
              <a:endCxn id="11" idx="7"/>
            </p:cNvCxnSpPr>
            <p:nvPr/>
          </p:nvCxnSpPr>
          <p:spPr>
            <a:xfrm flipH="1">
              <a:off x="3210753" y="4572942"/>
              <a:ext cx="251258" cy="10010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2" idx="4"/>
              <a:endCxn id="11" idx="1"/>
            </p:cNvCxnSpPr>
            <p:nvPr/>
          </p:nvCxnSpPr>
          <p:spPr>
            <a:xfrm>
              <a:off x="1909431" y="5093941"/>
              <a:ext cx="537562" cy="480088"/>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3925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AU" dirty="0"/>
              <a:t>given a map, draw a </a:t>
            </a:r>
            <a:r>
              <a:rPr lang="en-AU" dirty="0" smtClean="0"/>
              <a:t>network</a:t>
            </a:r>
            <a:r>
              <a:rPr lang="en-US" dirty="0" smtClean="0"/>
              <a:t>”</a:t>
            </a:r>
            <a:endParaRPr lang="en-AU" dirty="0"/>
          </a:p>
        </p:txBody>
      </p:sp>
      <p:sp>
        <p:nvSpPr>
          <p:cNvPr id="8" name="Slide Number Placeholder 5"/>
          <p:cNvSpPr>
            <a:spLocks noGrp="1"/>
          </p:cNvSpPr>
          <p:nvPr>
            <p:ph type="sldNum" sz="quarter" idx="12"/>
          </p:nvPr>
        </p:nvSpPr>
        <p:spPr>
          <a:xfrm>
            <a:off x="8534400" y="5734050"/>
            <a:ext cx="609600" cy="520700"/>
          </a:xfrm>
        </p:spPr>
        <p:txBody>
          <a:bodyPr/>
          <a:lstStyle/>
          <a:p>
            <a:fld id="{2CAE4CAA-3E4F-4449-AD70-EAE6867891D4}" type="slidenum">
              <a:rPr lang="en-US">
                <a:solidFill>
                  <a:srgbClr val="FFFFFF"/>
                </a:solidFill>
              </a:rPr>
              <a:pPr/>
              <a:t>8</a:t>
            </a:fld>
            <a:endParaRPr lang="en-US">
              <a:solidFill>
                <a:srgbClr val="000000"/>
              </a:solidFill>
            </a:endParaRPr>
          </a:p>
        </p:txBody>
      </p:sp>
      <p:grpSp>
        <p:nvGrpSpPr>
          <p:cNvPr id="202761" name="Group 202760"/>
          <p:cNvGrpSpPr/>
          <p:nvPr/>
        </p:nvGrpSpPr>
        <p:grpSpPr>
          <a:xfrm>
            <a:off x="1636443" y="1772816"/>
            <a:ext cx="5854805" cy="4599291"/>
            <a:chOff x="1369371" y="1808634"/>
            <a:chExt cx="5854805" cy="4599291"/>
          </a:xfrm>
        </p:grpSpPr>
        <p:sp>
          <p:nvSpPr>
            <p:cNvPr id="3" name="Oval 2"/>
            <p:cNvSpPr/>
            <p:nvPr/>
          </p:nvSpPr>
          <p:spPr>
            <a:xfrm rot="20236218">
              <a:off x="6216064" y="1808634"/>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800" dirty="0" smtClean="0"/>
                <a:t>6</a:t>
              </a:r>
              <a:endParaRPr lang="en-GB" sz="1000" dirty="0"/>
            </a:p>
          </p:txBody>
        </p:sp>
        <p:sp>
          <p:nvSpPr>
            <p:cNvPr id="7" name="Oval 6"/>
            <p:cNvSpPr/>
            <p:nvPr/>
          </p:nvSpPr>
          <p:spPr>
            <a:xfrm>
              <a:off x="4644008" y="2708920"/>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800" dirty="0" smtClean="0">
                  <a:solidFill>
                    <a:prstClr val="white"/>
                  </a:solidFill>
                </a:rPr>
                <a:t>4</a:t>
              </a:r>
              <a:endParaRPr lang="en-GB" sz="900" dirty="0"/>
            </a:p>
          </p:txBody>
        </p:sp>
        <p:sp>
          <p:nvSpPr>
            <p:cNvPr id="9" name="Oval 8"/>
            <p:cNvSpPr/>
            <p:nvPr/>
          </p:nvSpPr>
          <p:spPr>
            <a:xfrm>
              <a:off x="2735796" y="2276686"/>
              <a:ext cx="1080120" cy="981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800" dirty="0" smtClean="0">
                  <a:solidFill>
                    <a:prstClr val="white"/>
                  </a:solidFill>
                </a:rPr>
                <a:t>3</a:t>
              </a:r>
              <a:endParaRPr lang="en-GB" sz="900" dirty="0"/>
            </a:p>
          </p:txBody>
        </p:sp>
        <p:sp>
          <p:nvSpPr>
            <p:cNvPr id="10" name="Oval 9"/>
            <p:cNvSpPr/>
            <p:nvPr/>
          </p:nvSpPr>
          <p:spPr>
            <a:xfrm>
              <a:off x="3303831" y="3739046"/>
              <a:ext cx="1080120" cy="976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800" dirty="0" smtClean="0">
                  <a:solidFill>
                    <a:prstClr val="white"/>
                  </a:solidFill>
                </a:rPr>
                <a:t>5</a:t>
              </a:r>
              <a:endParaRPr lang="en-GB" sz="900" dirty="0"/>
            </a:p>
          </p:txBody>
        </p:sp>
        <p:sp>
          <p:nvSpPr>
            <p:cNvPr id="11" name="Oval 10"/>
            <p:cNvSpPr/>
            <p:nvPr/>
          </p:nvSpPr>
          <p:spPr>
            <a:xfrm>
              <a:off x="2288813" y="5430955"/>
              <a:ext cx="1080120" cy="976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800" dirty="0" smtClean="0">
                  <a:solidFill>
                    <a:prstClr val="white"/>
                  </a:solidFill>
                </a:rPr>
                <a:t>1</a:t>
              </a:r>
              <a:endParaRPr lang="en-GB" sz="900" dirty="0"/>
            </a:p>
          </p:txBody>
        </p:sp>
        <p:sp>
          <p:nvSpPr>
            <p:cNvPr id="12" name="Oval 11"/>
            <p:cNvSpPr/>
            <p:nvPr/>
          </p:nvSpPr>
          <p:spPr>
            <a:xfrm>
              <a:off x="1369371" y="4116971"/>
              <a:ext cx="1080120" cy="976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800" dirty="0" smtClean="0">
                  <a:solidFill>
                    <a:prstClr val="white"/>
                  </a:solidFill>
                </a:rPr>
                <a:t>2</a:t>
              </a:r>
              <a:endParaRPr lang="en-GB" sz="900" dirty="0"/>
            </a:p>
          </p:txBody>
        </p:sp>
        <p:cxnSp>
          <p:nvCxnSpPr>
            <p:cNvPr id="15" name="Straight Connector 14"/>
            <p:cNvCxnSpPr>
              <a:stCxn id="9" idx="6"/>
              <a:endCxn id="7" idx="1"/>
            </p:cNvCxnSpPr>
            <p:nvPr/>
          </p:nvCxnSpPr>
          <p:spPr>
            <a:xfrm>
              <a:off x="3815916" y="2767304"/>
              <a:ext cx="975727" cy="787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7"/>
              <a:endCxn id="3" idx="2"/>
            </p:cNvCxnSpPr>
            <p:nvPr/>
          </p:nvCxnSpPr>
          <p:spPr>
            <a:xfrm flipV="1">
              <a:off x="5504485" y="2471445"/>
              <a:ext cx="750725" cy="3745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7"/>
              <a:endCxn id="7" idx="3"/>
            </p:cNvCxnSpPr>
            <p:nvPr/>
          </p:nvCxnSpPr>
          <p:spPr>
            <a:xfrm flipV="1">
              <a:off x="4225771" y="3507935"/>
              <a:ext cx="565872" cy="3741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2" idx="6"/>
              <a:endCxn id="10" idx="2"/>
            </p:cNvCxnSpPr>
            <p:nvPr/>
          </p:nvCxnSpPr>
          <p:spPr>
            <a:xfrm flipV="1">
              <a:off x="2449491" y="4227531"/>
              <a:ext cx="854340" cy="377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2"/>
              <a:endCxn id="12" idx="0"/>
            </p:cNvCxnSpPr>
            <p:nvPr/>
          </p:nvCxnSpPr>
          <p:spPr>
            <a:xfrm flipH="1">
              <a:off x="1909431" y="2767304"/>
              <a:ext cx="826365" cy="13496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3"/>
              <a:endCxn id="11" idx="7"/>
            </p:cNvCxnSpPr>
            <p:nvPr/>
          </p:nvCxnSpPr>
          <p:spPr>
            <a:xfrm flipH="1">
              <a:off x="3210753" y="4572942"/>
              <a:ext cx="251258" cy="10010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2" idx="4"/>
              <a:endCxn id="11" idx="1"/>
            </p:cNvCxnSpPr>
            <p:nvPr/>
          </p:nvCxnSpPr>
          <p:spPr>
            <a:xfrm>
              <a:off x="1909431" y="5093941"/>
              <a:ext cx="537562" cy="480088"/>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3154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AU" dirty="0"/>
              <a:t>given a map, draw a </a:t>
            </a:r>
            <a:r>
              <a:rPr lang="en-AU" dirty="0" smtClean="0"/>
              <a:t>network</a:t>
            </a:r>
            <a:r>
              <a:rPr lang="en-US" dirty="0" smtClean="0"/>
              <a:t>”</a:t>
            </a:r>
            <a:endParaRPr lang="en-AU" dirty="0"/>
          </a:p>
        </p:txBody>
      </p:sp>
      <p:sp>
        <p:nvSpPr>
          <p:cNvPr id="8" name="Slide Number Placeholder 5"/>
          <p:cNvSpPr>
            <a:spLocks noGrp="1"/>
          </p:cNvSpPr>
          <p:nvPr>
            <p:ph type="sldNum" sz="quarter" idx="12"/>
          </p:nvPr>
        </p:nvSpPr>
        <p:spPr>
          <a:xfrm>
            <a:off x="8534400" y="5734050"/>
            <a:ext cx="609600" cy="520700"/>
          </a:xfrm>
        </p:spPr>
        <p:txBody>
          <a:bodyPr/>
          <a:lstStyle/>
          <a:p>
            <a:fld id="{2CAE4CAA-3E4F-4449-AD70-EAE6867891D4}" type="slidenum">
              <a:rPr lang="en-US">
                <a:solidFill>
                  <a:srgbClr val="FFFFFF"/>
                </a:solidFill>
              </a:rPr>
              <a:pPr/>
              <a:t>9</a:t>
            </a:fld>
            <a:endParaRPr lang="en-US">
              <a:solidFill>
                <a:srgbClr val="000000"/>
              </a:solidFill>
            </a:endParaRPr>
          </a:p>
        </p:txBody>
      </p:sp>
      <p:grpSp>
        <p:nvGrpSpPr>
          <p:cNvPr id="26" name="Group 25"/>
          <p:cNvGrpSpPr/>
          <p:nvPr/>
        </p:nvGrpSpPr>
        <p:grpSpPr>
          <a:xfrm>
            <a:off x="3059832" y="1772816"/>
            <a:ext cx="3280084" cy="2799091"/>
            <a:chOff x="2660068" y="1556792"/>
            <a:chExt cx="3767369" cy="3519171"/>
          </a:xfrm>
        </p:grpSpPr>
        <p:sp>
          <p:nvSpPr>
            <p:cNvPr id="3" name="Oval 2"/>
            <p:cNvSpPr/>
            <p:nvPr/>
          </p:nvSpPr>
          <p:spPr>
            <a:xfrm rot="20236218">
              <a:off x="5735996" y="1556792"/>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t>6</a:t>
              </a:r>
              <a:endParaRPr lang="en-GB" sz="900" dirty="0"/>
            </a:p>
          </p:txBody>
        </p:sp>
        <p:sp>
          <p:nvSpPr>
            <p:cNvPr id="7" name="Oval 6"/>
            <p:cNvSpPr/>
            <p:nvPr/>
          </p:nvSpPr>
          <p:spPr>
            <a:xfrm>
              <a:off x="4657759" y="2245650"/>
              <a:ext cx="691441" cy="71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4</a:t>
              </a:r>
              <a:endParaRPr lang="en-GB" sz="800" dirty="0"/>
            </a:p>
          </p:txBody>
        </p:sp>
        <p:sp>
          <p:nvSpPr>
            <p:cNvPr id="9" name="Oval 8"/>
            <p:cNvSpPr/>
            <p:nvPr/>
          </p:nvSpPr>
          <p:spPr>
            <a:xfrm>
              <a:off x="3412799" y="1810600"/>
              <a:ext cx="740830" cy="75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3</a:t>
              </a:r>
              <a:endParaRPr lang="en-GB" sz="800" dirty="0"/>
            </a:p>
          </p:txBody>
        </p:sp>
        <p:sp>
          <p:nvSpPr>
            <p:cNvPr id="10" name="Oval 9"/>
            <p:cNvSpPr/>
            <p:nvPr/>
          </p:nvSpPr>
          <p:spPr>
            <a:xfrm>
              <a:off x="3916929" y="3223661"/>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5</a:t>
              </a:r>
              <a:endParaRPr lang="en-GB" sz="800" dirty="0"/>
            </a:p>
          </p:txBody>
        </p:sp>
        <p:sp>
          <p:nvSpPr>
            <p:cNvPr id="11" name="Oval 10"/>
            <p:cNvSpPr/>
            <p:nvPr/>
          </p:nvSpPr>
          <p:spPr>
            <a:xfrm>
              <a:off x="3042384" y="4328429"/>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1</a:t>
              </a:r>
              <a:endParaRPr lang="en-GB" sz="800" dirty="0"/>
            </a:p>
          </p:txBody>
        </p:sp>
        <p:sp>
          <p:nvSpPr>
            <p:cNvPr id="12" name="Oval 11"/>
            <p:cNvSpPr/>
            <p:nvPr/>
          </p:nvSpPr>
          <p:spPr>
            <a:xfrm>
              <a:off x="2660068" y="3042393"/>
              <a:ext cx="740830" cy="747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prstClr val="white"/>
                  </a:solidFill>
                </a:rPr>
                <a:t>2</a:t>
              </a:r>
              <a:endParaRPr lang="en-GB" sz="800" dirty="0"/>
            </a:p>
          </p:txBody>
        </p:sp>
        <p:cxnSp>
          <p:nvCxnSpPr>
            <p:cNvPr id="15" name="Straight Connector 14"/>
            <p:cNvCxnSpPr>
              <a:stCxn id="9" idx="6"/>
              <a:endCxn id="7" idx="1"/>
            </p:cNvCxnSpPr>
            <p:nvPr/>
          </p:nvCxnSpPr>
          <p:spPr>
            <a:xfrm>
              <a:off x="4153629" y="2185999"/>
              <a:ext cx="605389" cy="1645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7"/>
              <a:endCxn id="3" idx="2"/>
            </p:cNvCxnSpPr>
            <p:nvPr/>
          </p:nvCxnSpPr>
          <p:spPr>
            <a:xfrm flipV="1">
              <a:off x="5247940" y="2063945"/>
              <a:ext cx="514905" cy="286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7"/>
              <a:endCxn id="7" idx="3"/>
            </p:cNvCxnSpPr>
            <p:nvPr/>
          </p:nvCxnSpPr>
          <p:spPr>
            <a:xfrm flipV="1">
              <a:off x="4549267" y="2857020"/>
              <a:ext cx="209751" cy="4761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2" idx="6"/>
              <a:endCxn id="10" idx="2"/>
            </p:cNvCxnSpPr>
            <p:nvPr/>
          </p:nvCxnSpPr>
          <p:spPr>
            <a:xfrm>
              <a:off x="3400898" y="3416160"/>
              <a:ext cx="516031" cy="181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2"/>
              <a:endCxn id="12" idx="0"/>
            </p:cNvCxnSpPr>
            <p:nvPr/>
          </p:nvCxnSpPr>
          <p:spPr>
            <a:xfrm flipH="1">
              <a:off x="3030483" y="2185999"/>
              <a:ext cx="382316" cy="8563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3"/>
              <a:endCxn id="11" idx="7"/>
            </p:cNvCxnSpPr>
            <p:nvPr/>
          </p:nvCxnSpPr>
          <p:spPr>
            <a:xfrm flipH="1">
              <a:off x="3674722" y="3861721"/>
              <a:ext cx="350699" cy="576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2" idx="4"/>
              <a:endCxn id="11" idx="1"/>
            </p:cNvCxnSpPr>
            <p:nvPr/>
          </p:nvCxnSpPr>
          <p:spPr>
            <a:xfrm>
              <a:off x="3030483" y="3789927"/>
              <a:ext cx="120393" cy="64797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37315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7339</TotalTime>
  <Words>1773</Words>
  <Application>Microsoft Office PowerPoint</Application>
  <PresentationFormat>On-screen Show (4:3)</PresentationFormat>
  <Paragraphs>1261</Paragraphs>
  <Slides>62</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ＭＳ Ｐゴシック</vt:lpstr>
      <vt:lpstr>Arial</vt:lpstr>
      <vt:lpstr>Calibri</vt:lpstr>
      <vt:lpstr>Helvetica</vt:lpstr>
      <vt:lpstr>Times New Roman</vt:lpstr>
      <vt:lpstr>Tw Cen MT</vt:lpstr>
      <vt:lpstr>Tw Cen MT Condensed</vt:lpstr>
      <vt:lpstr>Wingdings</vt:lpstr>
      <vt:lpstr>Wingdings 3</vt:lpstr>
      <vt:lpstr>Integral</vt:lpstr>
      <vt:lpstr>Graph Theory- networks</vt:lpstr>
      <vt:lpstr>Presentation Contents</vt:lpstr>
      <vt:lpstr>“recognise circumstances in which networks could be used”</vt:lpstr>
      <vt:lpstr>“identify and use network terminology”</vt:lpstr>
      <vt:lpstr>“solve problems involving network diagrams”</vt:lpstr>
      <vt:lpstr>“solve problems involving network diagrams”</vt:lpstr>
      <vt:lpstr>“given a map, draw a network”</vt:lpstr>
      <vt:lpstr>“given a map, draw a network”</vt:lpstr>
      <vt:lpstr>“given a map, draw a network”</vt:lpstr>
      <vt:lpstr>“given a map, draw a network”</vt:lpstr>
      <vt:lpstr>“degree of a vertex, directed networks and weighted edges”</vt:lpstr>
      <vt:lpstr>“degree of a vertex, directed networks and weighted edges”</vt:lpstr>
      <vt:lpstr>“degree of a vertex, directed networks and weighted edges”</vt:lpstr>
      <vt:lpstr>“degree of a vertex, directed networks and weighted edges”</vt:lpstr>
      <vt:lpstr>But we will need more!</vt:lpstr>
      <vt:lpstr>Adjacency Matrix</vt:lpstr>
      <vt:lpstr>Adjacency Matrix</vt:lpstr>
      <vt:lpstr>Adjacency Matrix</vt:lpstr>
      <vt:lpstr>Adjacency Matrix</vt:lpstr>
      <vt:lpstr>Complete Graphs</vt:lpstr>
      <vt:lpstr>Complete Graphs</vt:lpstr>
      <vt:lpstr>Complete Graphs</vt:lpstr>
      <vt:lpstr>subgraphs</vt:lpstr>
      <vt:lpstr>subgraphs</vt:lpstr>
      <vt:lpstr>Connectedness</vt:lpstr>
      <vt:lpstr>Connectedness</vt:lpstr>
      <vt:lpstr>Connectedness</vt:lpstr>
      <vt:lpstr>Cycles</vt:lpstr>
      <vt:lpstr>Cycles</vt:lpstr>
      <vt:lpstr>Depth-First Search</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Depth-First Search (Connectedness)</vt:lpstr>
      <vt:lpstr>PowerPoint Presentation</vt:lpstr>
    </vt:vector>
  </TitlesOfParts>
  <Company>University of Newcastle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Technologies: Python</dc:title>
  <dc:creator>Dan Hickmott</dc:creator>
  <cp:lastModifiedBy>Elena Prieto</cp:lastModifiedBy>
  <cp:revision>134</cp:revision>
  <cp:lastPrinted>2009-09-15T04:07:01Z</cp:lastPrinted>
  <dcterms:created xsi:type="dcterms:W3CDTF">2013-08-24T06:06:12Z</dcterms:created>
  <dcterms:modified xsi:type="dcterms:W3CDTF">2017-11-09T22:14:26Z</dcterms:modified>
</cp:coreProperties>
</file>