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9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98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867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36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44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2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98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720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17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27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64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F7E5-D44E-4F14-931F-36F292D9958A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4D9E-BF3A-4773-AB62-CF0D9AB694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680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castle.edu.au/cs4s" TargetMode="External"/><Relationship Id="rId2" Type="http://schemas.openxmlformats.org/officeDocument/2006/relationships/hyperlink" Target="mailto:Daniel.Hickmott@uon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fieldguide.org.nz/" TargetMode="External"/><Relationship Id="rId2" Type="http://schemas.openxmlformats.org/officeDocument/2006/relationships/hyperlink" Target="http://www.cs4f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edu/resources/programs/exploring-computational-thinking/" TargetMode="External"/><Relationship Id="rId4" Type="http://schemas.openxmlformats.org/officeDocument/2006/relationships/hyperlink" Target="https://csdigitaltech.appspot.com/cours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pathways.acm.org/" TargetMode="External"/><Relationship Id="rId3" Type="http://schemas.openxmlformats.org/officeDocument/2006/relationships/hyperlink" Target="https://code.org/learn" TargetMode="External"/><Relationship Id="rId7" Type="http://schemas.openxmlformats.org/officeDocument/2006/relationships/hyperlink" Target="http://barefootcas.org.uk/barefoot-primary-computing-resources/concepts/computational-thinking/" TargetMode="External"/><Relationship Id="rId2" Type="http://schemas.openxmlformats.org/officeDocument/2006/relationships/hyperlink" Target="http://socialissues.cs.toronto.edu/index.html%3Fp=27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kezine.com/2016/04/05/stop-teaching-programming-start-teaching-computational-thought/" TargetMode="External"/><Relationship Id="rId5" Type="http://schemas.openxmlformats.org/officeDocument/2006/relationships/hyperlink" Target="http://www.australiancurriculum.edu.au/technologies/digital-technologies/curriculum/f-10?layout=1" TargetMode="External"/><Relationship Id="rId4" Type="http://schemas.openxmlformats.org/officeDocument/2006/relationships/hyperlink" Target="http://www.codeclubau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5400" dirty="0" smtClean="0"/>
              <a:t>Computer Science </a:t>
            </a:r>
            <a:r>
              <a:rPr lang="en-AU" sz="5400" dirty="0" smtClean="0"/>
              <a:t>4 the WALC</a:t>
            </a:r>
            <a:endParaRPr lang="en-AU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692"/>
            <a:ext cx="9144000" cy="1655762"/>
          </a:xfrm>
        </p:spPr>
        <p:txBody>
          <a:bodyPr/>
          <a:lstStyle/>
          <a:p>
            <a:r>
              <a:rPr lang="en-AU" b="1" dirty="0" smtClean="0"/>
              <a:t>Presented by: Daniel Hickmott</a:t>
            </a:r>
          </a:p>
          <a:p>
            <a:r>
              <a:rPr lang="en-AU" dirty="0" smtClean="0">
                <a:hlinkClick r:id="rId2"/>
              </a:rPr>
              <a:t>Daniel.Hickmott@uon.edu.au</a:t>
            </a:r>
            <a:r>
              <a:rPr lang="en-AU" dirty="0" smtClean="0"/>
              <a:t> </a:t>
            </a:r>
          </a:p>
          <a:p>
            <a:r>
              <a:rPr lang="en-AU" dirty="0" smtClean="0">
                <a:hlinkClick r:id="rId3"/>
              </a:rPr>
              <a:t>http://newcastle.edu.au/cs4s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962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Computational Thinking in K – 6: Why?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Should every student become a Computer Scientist or Software Engineer?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By 2020 half of all STEM </a:t>
            </a:r>
            <a:r>
              <a:rPr lang="en-AU" dirty="0" smtClean="0"/>
              <a:t>jobs </a:t>
            </a:r>
            <a:r>
              <a:rPr lang="en-AU" dirty="0" smtClean="0"/>
              <a:t>will be in computing</a:t>
            </a:r>
            <a:r>
              <a:rPr lang="en-AU" baseline="30000" dirty="0" smtClean="0"/>
              <a:t>7</a:t>
            </a:r>
            <a:endParaRPr lang="en-AU" baseline="30000" dirty="0" smtClean="0"/>
          </a:p>
          <a:p>
            <a:endParaRPr lang="en-AU" baseline="30000" dirty="0" smtClean="0"/>
          </a:p>
          <a:p>
            <a:r>
              <a:rPr lang="en-AU" dirty="0" smtClean="0"/>
              <a:t>Automation and “innovation” are creating and changing current careers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Are there any benefits other than preparing students for their careers?</a:t>
            </a:r>
          </a:p>
        </p:txBody>
      </p:sp>
    </p:spTree>
    <p:extLst>
      <p:ext uri="{BB962C8B-B14F-4D97-AF65-F5344CB8AC3E}">
        <p14:creationId xmlns:p14="http://schemas.microsoft.com/office/powerpoint/2010/main" val="49853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Computational Thinking in K – 6: Why?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Help students understand the digital world and the processes which make it possible</a:t>
            </a:r>
          </a:p>
          <a:p>
            <a:endParaRPr lang="en-AU" dirty="0"/>
          </a:p>
          <a:p>
            <a:r>
              <a:rPr lang="en-AU" dirty="0" smtClean="0"/>
              <a:t>Gives students a new way of creating digital artefacts and worlds </a:t>
            </a:r>
          </a:p>
          <a:p>
            <a:endParaRPr lang="en-AU" dirty="0"/>
          </a:p>
          <a:p>
            <a:r>
              <a:rPr lang="en-AU" dirty="0" smtClean="0"/>
              <a:t>Adds another problem-solving approach to students’ “toolkits”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491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Web Sites</a:t>
            </a:r>
          </a:p>
          <a:p>
            <a:pPr lvl="1"/>
            <a:r>
              <a:rPr lang="en-AU" dirty="0" smtClean="0"/>
              <a:t>Computer Science 4 Fun: </a:t>
            </a:r>
            <a:r>
              <a:rPr lang="en-AU" dirty="0" smtClean="0">
                <a:hlinkClick r:id="rId2"/>
              </a:rPr>
              <a:t>http://www.cs4fn.org/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Computer Science Field Guide: </a:t>
            </a:r>
            <a:r>
              <a:rPr lang="en-AU" dirty="0" smtClean="0">
                <a:hlinkClick r:id="rId3"/>
              </a:rPr>
              <a:t>http://csfieldguide.org.nz/</a:t>
            </a:r>
            <a:r>
              <a:rPr lang="en-AU" dirty="0" smtClean="0"/>
              <a:t> </a:t>
            </a:r>
            <a:endParaRPr lang="en-AU" dirty="0"/>
          </a:p>
          <a:p>
            <a:pPr lvl="1"/>
            <a:endParaRPr lang="en-AU" dirty="0"/>
          </a:p>
          <a:p>
            <a:r>
              <a:rPr lang="en-AU" dirty="0" smtClean="0"/>
              <a:t>Online Courses</a:t>
            </a:r>
          </a:p>
          <a:p>
            <a:pPr lvl="1"/>
            <a:r>
              <a:rPr lang="en-AU" dirty="0" smtClean="0"/>
              <a:t>CSER (</a:t>
            </a:r>
            <a:r>
              <a:rPr lang="en-AU" dirty="0" err="1" smtClean="0"/>
              <a:t>Uni</a:t>
            </a:r>
            <a:r>
              <a:rPr lang="en-AU" dirty="0" smtClean="0"/>
              <a:t> of Adelaide) Digital Technologies MOOCS: </a:t>
            </a:r>
            <a:r>
              <a:rPr lang="en-AU" dirty="0" smtClean="0">
                <a:hlinkClick r:id="rId4"/>
              </a:rPr>
              <a:t>https://csdigitaltech.appspot.com/course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Google’s Exploring Computational Thinking Course: </a:t>
            </a:r>
            <a:r>
              <a:rPr lang="en-AU" dirty="0" smtClean="0">
                <a:hlinkClick r:id="rId5"/>
              </a:rPr>
              <a:t>https</a:t>
            </a:r>
            <a:r>
              <a:rPr lang="en-AU" dirty="0">
                <a:hlinkClick r:id="rId5"/>
              </a:rPr>
              <a:t>://www.google.com/edu/resources/programs/exploring-computational-thinking</a:t>
            </a:r>
            <a:r>
              <a:rPr lang="en-AU" dirty="0" smtClean="0">
                <a:hlinkClick r:id="rId5"/>
              </a:rPr>
              <a:t>/</a:t>
            </a:r>
            <a:r>
              <a:rPr lang="en-AU" dirty="0" smtClean="0"/>
              <a:t> 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041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 “Computational </a:t>
            </a:r>
            <a:r>
              <a:rPr lang="en-US" b="1" dirty="0"/>
              <a:t>Thinking Benefits </a:t>
            </a:r>
            <a:r>
              <a:rPr lang="en-US" b="1" dirty="0" smtClean="0"/>
              <a:t>Society” </a:t>
            </a:r>
            <a:r>
              <a:rPr lang="en-US" b="1" dirty="0"/>
              <a:t>- Jeannette M. Wing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socialissues.cs.toronto.edu/index.html%3Fp=279.html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2. Hour </a:t>
            </a:r>
            <a:r>
              <a:rPr lang="en-US" b="1" dirty="0"/>
              <a:t>of Code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code.org/learn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3. Code Club Australia </a:t>
            </a:r>
            <a:r>
              <a:rPr lang="en-US" b="1" dirty="0"/>
              <a:t>- </a:t>
            </a:r>
            <a:r>
              <a:rPr lang="en-US" dirty="0">
                <a:hlinkClick r:id="rId4"/>
              </a:rPr>
              <a:t>http://www.codeclubau.org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4. “Digital Technologies Curriculum” – ACARA 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www.australiancurriculum.edu.au/technologies/digital-technologies/curriculum/f-10?layout=1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5. “Don’t teach programming, teach Computational Thinking” – Tom </a:t>
            </a:r>
            <a:r>
              <a:rPr lang="en-US" b="1" dirty="0" err="1" smtClean="0"/>
              <a:t>Igoe</a:t>
            </a:r>
            <a:r>
              <a:rPr lang="en-US" b="1" dirty="0" smtClean="0"/>
              <a:t>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://makezine.com/2016/04/05/stop-teaching-programming-start-teaching-computational-thought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6. Computational Thinking – </a:t>
            </a:r>
            <a:r>
              <a:rPr lang="en-US" b="1" dirty="0" smtClean="0"/>
              <a:t>Barefoot CAS</a:t>
            </a:r>
          </a:p>
          <a:p>
            <a:pPr marL="0" indent="0">
              <a:buNone/>
            </a:pPr>
            <a:r>
              <a:rPr lang="en-AU" dirty="0">
                <a:hlinkClick r:id="rId7"/>
              </a:rPr>
              <a:t>http://barefootcas.org.uk/barefoot-primary-computing-resources/concepts/computational-thinking</a:t>
            </a:r>
            <a:r>
              <a:rPr lang="en-AU" dirty="0" smtClean="0">
                <a:hlinkClick r:id="rId7"/>
              </a:rPr>
              <a:t>/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7. </a:t>
            </a:r>
            <a:r>
              <a:rPr lang="en-AU" b="1" dirty="0"/>
              <a:t>Rebooting the Pathway to </a:t>
            </a:r>
            <a:r>
              <a:rPr lang="en-AU" b="1" dirty="0" smtClean="0"/>
              <a:t>Success – ACM</a:t>
            </a:r>
          </a:p>
          <a:p>
            <a:pPr marL="0" indent="0">
              <a:buNone/>
            </a:pPr>
            <a:r>
              <a:rPr lang="en-AU" dirty="0">
                <a:hlinkClick r:id="rId8"/>
              </a:rPr>
              <a:t>http://pathways.acm.org</a:t>
            </a:r>
            <a:r>
              <a:rPr lang="en-AU" dirty="0" smtClean="0">
                <a:hlinkClick r:id="rId8"/>
              </a:rPr>
              <a:t>/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670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I'm Daniel</a:t>
            </a:r>
          </a:p>
          <a:p>
            <a:pPr lvl="1"/>
            <a:r>
              <a:rPr lang="en-AU" dirty="0" smtClean="0"/>
              <a:t>PhD student at the University of Newcastle’s School of Education</a:t>
            </a:r>
          </a:p>
          <a:p>
            <a:pPr lvl="2"/>
            <a:r>
              <a:rPr lang="en-AU" dirty="0" smtClean="0"/>
              <a:t>Studying Teacher Professional Development </a:t>
            </a:r>
            <a:r>
              <a:rPr lang="en-AU" dirty="0" smtClean="0"/>
              <a:t>for the </a:t>
            </a:r>
            <a:r>
              <a:rPr lang="en-AU" dirty="0" smtClean="0"/>
              <a:t>Digital Technologies </a:t>
            </a:r>
            <a:r>
              <a:rPr lang="en-AU" dirty="0" smtClean="0"/>
              <a:t>curriculum</a:t>
            </a:r>
            <a:endParaRPr lang="en-AU" dirty="0" smtClean="0"/>
          </a:p>
          <a:p>
            <a:pPr lvl="2"/>
            <a:r>
              <a:rPr lang="en-AU" dirty="0" smtClean="0"/>
              <a:t>Interested in Computer Science and its </a:t>
            </a:r>
            <a:r>
              <a:rPr lang="en-AU" dirty="0" smtClean="0"/>
              <a:t>applications </a:t>
            </a:r>
            <a:r>
              <a:rPr lang="en-AU" dirty="0" smtClean="0"/>
              <a:t>to different </a:t>
            </a:r>
            <a:r>
              <a:rPr lang="en-AU" dirty="0" smtClean="0"/>
              <a:t>disciplines</a:t>
            </a:r>
            <a:endParaRPr lang="en-AU" dirty="0"/>
          </a:p>
          <a:p>
            <a:pPr lvl="1"/>
            <a:r>
              <a:rPr lang="en-AU" dirty="0" smtClean="0"/>
              <a:t>Completed my Software Engineering degree in </a:t>
            </a:r>
            <a:r>
              <a:rPr lang="en-AU" dirty="0" smtClean="0"/>
              <a:t>2014</a:t>
            </a:r>
            <a:endParaRPr lang="en-AU" dirty="0"/>
          </a:p>
          <a:p>
            <a:pPr lvl="1"/>
            <a:r>
              <a:rPr lang="en-AU" dirty="0" smtClean="0"/>
              <a:t>Facilitating workshops in this area since 2013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And you?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120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Workshop 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Introduce </a:t>
            </a:r>
            <a:r>
              <a:rPr lang="en-AU" i="1" dirty="0" smtClean="0"/>
              <a:t>Computer </a:t>
            </a:r>
            <a:r>
              <a:rPr lang="en-AU" i="1" dirty="0" smtClean="0"/>
              <a:t>Science (CS), Coding</a:t>
            </a:r>
            <a:r>
              <a:rPr lang="en-AU" dirty="0" smtClean="0"/>
              <a:t> &amp; </a:t>
            </a:r>
            <a:r>
              <a:rPr lang="en-AU" b="1" dirty="0" smtClean="0"/>
              <a:t>Computational Thinking</a:t>
            </a:r>
          </a:p>
          <a:p>
            <a:endParaRPr lang="en-AU" dirty="0" smtClean="0"/>
          </a:p>
          <a:p>
            <a:r>
              <a:rPr lang="en-AU" dirty="0" smtClean="0"/>
              <a:t>Provide examples of hands-on CS &amp; STEM activities that can be used in the classroom</a:t>
            </a:r>
          </a:p>
          <a:p>
            <a:endParaRPr lang="en-AU" dirty="0" smtClean="0"/>
          </a:p>
          <a:p>
            <a:r>
              <a:rPr lang="en-AU" dirty="0" smtClean="0"/>
              <a:t>Provide examples of high quality resources for you to explore further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299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Workshop Schedule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Introduction to Workshop &amp; Computer Science</a:t>
            </a:r>
          </a:p>
          <a:p>
            <a:endParaRPr lang="en-AU" dirty="0" smtClean="0"/>
          </a:p>
          <a:p>
            <a:r>
              <a:rPr lang="en-AU" dirty="0" smtClean="0"/>
              <a:t>Writing Algorithms with Edison Robots</a:t>
            </a:r>
          </a:p>
          <a:p>
            <a:endParaRPr lang="en-AU" dirty="0" smtClean="0"/>
          </a:p>
          <a:p>
            <a:r>
              <a:rPr lang="en-AU" dirty="0" smtClean="0"/>
              <a:t>Computer Science without a Computer</a:t>
            </a:r>
          </a:p>
          <a:p>
            <a:endParaRPr lang="en-AU" dirty="0" smtClean="0"/>
          </a:p>
          <a:p>
            <a:r>
              <a:rPr lang="en-AU" dirty="0" smtClean="0"/>
              <a:t>Visual Programming with Scratch</a:t>
            </a:r>
          </a:p>
          <a:p>
            <a:endParaRPr lang="en-AU" dirty="0" smtClean="0"/>
          </a:p>
          <a:p>
            <a:r>
              <a:rPr lang="en-AU" dirty="0" smtClean="0"/>
              <a:t>What is STEM? Presentation and Hands-on Activity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168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CS, Coding and Computational Thinking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Computer Science </a:t>
            </a:r>
            <a:r>
              <a:rPr lang="en-AU" dirty="0" smtClean="0"/>
              <a:t>is a large and diverse field of study, its focus is on problem solving (usually with solutions involving </a:t>
            </a:r>
            <a:r>
              <a:rPr lang="en-AU" dirty="0" smtClean="0"/>
              <a:t>the use of computers</a:t>
            </a:r>
            <a:r>
              <a:rPr lang="en-AU" dirty="0" smtClean="0"/>
              <a:t>)</a:t>
            </a:r>
          </a:p>
          <a:p>
            <a:endParaRPr lang="en-AU" dirty="0" smtClean="0"/>
          </a:p>
          <a:p>
            <a:r>
              <a:rPr lang="en-AU" b="1" dirty="0" smtClean="0"/>
              <a:t>Coding (or Programming)</a:t>
            </a:r>
            <a:r>
              <a:rPr lang="en-AU" dirty="0" smtClean="0"/>
              <a:t> </a:t>
            </a:r>
            <a:r>
              <a:rPr lang="en-AU" dirty="0" smtClean="0"/>
              <a:t>is the act of writing code on a computer, whether in Scratch or Python</a:t>
            </a:r>
          </a:p>
          <a:p>
            <a:endParaRPr lang="en-AU" dirty="0"/>
          </a:p>
          <a:p>
            <a:r>
              <a:rPr lang="en-AU" b="1" dirty="0" smtClean="0"/>
              <a:t>Computational Thinking </a:t>
            </a:r>
            <a:r>
              <a:rPr lang="en-AU" dirty="0" smtClean="0"/>
              <a:t>is a way of approaching problems – </a:t>
            </a:r>
            <a:r>
              <a:rPr lang="en-AU" i="1" dirty="0" smtClean="0"/>
              <a:t>“thinking like a Computer </a:t>
            </a:r>
            <a:r>
              <a:rPr lang="en-AU" i="1" dirty="0" smtClean="0"/>
              <a:t>Scientist”</a:t>
            </a:r>
            <a:r>
              <a:rPr lang="en-AU" baseline="30000" dirty="0" smtClean="0"/>
              <a:t>1</a:t>
            </a:r>
            <a:endParaRPr lang="en-AU" baseline="30000" dirty="0"/>
          </a:p>
        </p:txBody>
      </p:sp>
    </p:spTree>
    <p:extLst>
      <p:ext uri="{BB962C8B-B14F-4D97-AF65-F5344CB8AC3E}">
        <p14:creationId xmlns:p14="http://schemas.microsoft.com/office/powerpoint/2010/main" val="408885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 Computer Scientists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Fix computers?</a:t>
            </a:r>
          </a:p>
          <a:p>
            <a:endParaRPr lang="en-AU" dirty="0" smtClean="0"/>
          </a:p>
          <a:p>
            <a:r>
              <a:rPr lang="en-AU" dirty="0" smtClean="0"/>
              <a:t>Write code at a desk 40 hours a week?</a:t>
            </a:r>
          </a:p>
          <a:p>
            <a:endParaRPr lang="en-AU" dirty="0" smtClean="0"/>
          </a:p>
          <a:p>
            <a:r>
              <a:rPr lang="en-AU" dirty="0" smtClean="0"/>
              <a:t>Create video games?</a:t>
            </a:r>
          </a:p>
          <a:p>
            <a:endParaRPr lang="en-AU" dirty="0"/>
          </a:p>
          <a:p>
            <a:r>
              <a:rPr lang="en-AU" dirty="0" smtClean="0"/>
              <a:t>Work at a bank, Facebook or Google?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7247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 Computer Scientists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Write educational software and simulations for training</a:t>
            </a:r>
          </a:p>
          <a:p>
            <a:endParaRPr lang="en-AU" dirty="0" smtClean="0"/>
          </a:p>
          <a:p>
            <a:r>
              <a:rPr lang="en-AU" dirty="0" smtClean="0"/>
              <a:t>Train the next generation of Mathematics teachers</a:t>
            </a:r>
          </a:p>
          <a:p>
            <a:endParaRPr lang="en-AU" dirty="0"/>
          </a:p>
          <a:p>
            <a:r>
              <a:rPr lang="en-AU" dirty="0" smtClean="0"/>
              <a:t>Work with Biologists and Medical Researchers to find new ways of identifying diseases</a:t>
            </a:r>
          </a:p>
          <a:p>
            <a:endParaRPr lang="en-AU" dirty="0" smtClean="0"/>
          </a:p>
          <a:p>
            <a:r>
              <a:rPr lang="en-AU" dirty="0" smtClean="0"/>
              <a:t>Study how our memories work and how they can be “augmented” by technology</a:t>
            </a:r>
          </a:p>
          <a:p>
            <a:endParaRPr lang="en-AU" dirty="0" smtClean="0"/>
          </a:p>
          <a:p>
            <a:r>
              <a:rPr lang="en-AU" dirty="0" smtClean="0"/>
              <a:t>Compete in international robot soccer tournaments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150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Coding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There has been many recent initiatives to get kids </a:t>
            </a:r>
            <a:r>
              <a:rPr lang="en-AU" dirty="0" smtClean="0"/>
              <a:t>coding</a:t>
            </a:r>
            <a:endParaRPr lang="en-AU" dirty="0" smtClean="0"/>
          </a:p>
          <a:p>
            <a:pPr lvl="1"/>
            <a:r>
              <a:rPr lang="en-AU" dirty="0" smtClean="0"/>
              <a:t>Hour of </a:t>
            </a:r>
            <a:r>
              <a:rPr lang="en-AU" dirty="0" smtClean="0"/>
              <a:t>Code</a:t>
            </a:r>
            <a:r>
              <a:rPr lang="en-AU" baseline="30000" dirty="0" smtClean="0"/>
              <a:t>2</a:t>
            </a:r>
            <a:endParaRPr lang="en-AU" baseline="30000" dirty="0" smtClean="0"/>
          </a:p>
          <a:p>
            <a:pPr lvl="1"/>
            <a:r>
              <a:rPr lang="en-AU" dirty="0" smtClean="0"/>
              <a:t>Code </a:t>
            </a:r>
            <a:r>
              <a:rPr lang="en-AU" dirty="0" smtClean="0"/>
              <a:t>Club</a:t>
            </a:r>
            <a:r>
              <a:rPr lang="en-AU" baseline="30000" dirty="0" smtClean="0"/>
              <a:t>3</a:t>
            </a:r>
            <a:endParaRPr lang="en-AU" baseline="30000" dirty="0" smtClean="0"/>
          </a:p>
          <a:p>
            <a:endParaRPr lang="en-AU" dirty="0" smtClean="0"/>
          </a:p>
          <a:p>
            <a:r>
              <a:rPr lang="en-AU" dirty="0" smtClean="0"/>
              <a:t>The Digital </a:t>
            </a:r>
            <a:r>
              <a:rPr lang="en-AU" dirty="0" smtClean="0"/>
              <a:t>Technologies </a:t>
            </a:r>
            <a:r>
              <a:rPr lang="en-AU" dirty="0" smtClean="0"/>
              <a:t>subject in </a:t>
            </a:r>
            <a:r>
              <a:rPr lang="en-AU" dirty="0" smtClean="0"/>
              <a:t>the National Curriculum includes programming and </a:t>
            </a:r>
            <a:r>
              <a:rPr lang="en-AU" dirty="0" smtClean="0"/>
              <a:t>algorithms</a:t>
            </a:r>
            <a:r>
              <a:rPr lang="en-AU" baseline="30000" dirty="0" smtClean="0"/>
              <a:t>4</a:t>
            </a:r>
            <a:endParaRPr lang="en-AU" baseline="30000" dirty="0" smtClean="0"/>
          </a:p>
          <a:p>
            <a:endParaRPr lang="en-AU" dirty="0"/>
          </a:p>
          <a:p>
            <a:r>
              <a:rPr lang="en-AU" dirty="0" smtClean="0"/>
              <a:t>Coding and programming are important, </a:t>
            </a:r>
            <a:r>
              <a:rPr lang="en-AU" b="1" dirty="0" smtClean="0"/>
              <a:t>but so is Computational </a:t>
            </a:r>
            <a:r>
              <a:rPr lang="en-AU" b="1" dirty="0" smtClean="0"/>
              <a:t>Thinking!</a:t>
            </a:r>
            <a:r>
              <a:rPr lang="en-AU" baseline="30000" dirty="0"/>
              <a:t>5</a:t>
            </a:r>
            <a:endParaRPr lang="en-AU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77098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Computational Thinking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Not </a:t>
            </a:r>
            <a:r>
              <a:rPr lang="en-AU" dirty="0" smtClean="0"/>
              <a:t>thinking </a:t>
            </a:r>
            <a:r>
              <a:rPr lang="en-AU" dirty="0" smtClean="0"/>
              <a:t>about or like a </a:t>
            </a:r>
            <a:r>
              <a:rPr lang="en-AU" dirty="0" smtClean="0"/>
              <a:t>Computer</a:t>
            </a:r>
            <a:r>
              <a:rPr lang="en-AU" baseline="30000" dirty="0" smtClean="0"/>
              <a:t>6</a:t>
            </a:r>
          </a:p>
          <a:p>
            <a:endParaRPr lang="en-AU" baseline="30000" dirty="0"/>
          </a:p>
          <a:p>
            <a:r>
              <a:rPr lang="en-AU" dirty="0" smtClean="0"/>
              <a:t>A way of approaching a problem in a way that a computer can be used to solve it</a:t>
            </a:r>
          </a:p>
          <a:p>
            <a:endParaRPr lang="en-AU" dirty="0"/>
          </a:p>
          <a:p>
            <a:r>
              <a:rPr lang="en-AU" dirty="0" smtClean="0"/>
              <a:t>Involves breaking a problem into a step-by-step solution (an algorithm)</a:t>
            </a:r>
          </a:p>
          <a:p>
            <a:endParaRPr lang="en-AU" dirty="0"/>
          </a:p>
          <a:p>
            <a:r>
              <a:rPr lang="en-AU" i="1" dirty="0" smtClean="0"/>
              <a:t>“it’s most obviously apparent, and probably most effectively learned, through the rigorous, creative processes of writing code</a:t>
            </a:r>
            <a:r>
              <a:rPr lang="en-AU" i="1" dirty="0" smtClean="0"/>
              <a:t>.”</a:t>
            </a:r>
            <a:r>
              <a:rPr lang="en-AU" i="1" baseline="30000" dirty="0" smtClean="0"/>
              <a:t>6</a:t>
            </a:r>
            <a:endParaRPr lang="en-AU" i="1" baseline="30000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840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619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Computer Science 4 the WALC</vt:lpstr>
      <vt:lpstr>Introductions</vt:lpstr>
      <vt:lpstr>Workshop Aims</vt:lpstr>
      <vt:lpstr>Workshop Schedule</vt:lpstr>
      <vt:lpstr>CS, Coding and Computational Thinking</vt:lpstr>
      <vt:lpstr>What do Computer Scientists do?</vt:lpstr>
      <vt:lpstr>What do Computer Scientists do?</vt:lpstr>
      <vt:lpstr>Coding </vt:lpstr>
      <vt:lpstr>Computational Thinking</vt:lpstr>
      <vt:lpstr>Computational Thinking in K – 6: Why?</vt:lpstr>
      <vt:lpstr>Computational Thinking in K – 6: Why?</vt:lpstr>
      <vt:lpstr>Resources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for the Wallarah Area Learning Community</dc:title>
  <dc:creator>Daniel Hickmott</dc:creator>
  <cp:lastModifiedBy>Daniel Hickmott</cp:lastModifiedBy>
  <cp:revision>25</cp:revision>
  <dcterms:created xsi:type="dcterms:W3CDTF">2016-05-27T05:33:11Z</dcterms:created>
  <dcterms:modified xsi:type="dcterms:W3CDTF">2016-05-27T09:16:59Z</dcterms:modified>
</cp:coreProperties>
</file>