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CA73D-5D36-4816-9325-325F114DCFA5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0883E-39B1-4D0B-A0A7-2AB18AFB7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17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07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27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8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85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56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68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81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94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39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91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24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FA05-38C5-443E-997A-3D94BE3DBA5C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845B-1DFF-4D78-A095-556DE257B1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84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ppinventor.mit.edu/explore/" TargetMode="External"/><Relationship Id="rId3" Type="http://schemas.openxmlformats.org/officeDocument/2006/relationships/hyperlink" Target="https://en.wikipedia.org/wiki/Visual_programming_language" TargetMode="External"/><Relationship Id="rId7" Type="http://schemas.openxmlformats.org/officeDocument/2006/relationships/hyperlink" Target="http://www.scratchjr.org/" TargetMode="External"/><Relationship Id="rId2" Type="http://schemas.openxmlformats.org/officeDocument/2006/relationships/hyperlink" Target="http://www.australiancurriculum.edu.au/technologies/digital-technologies/curriculum/f-10?layout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owgorithm.org/" TargetMode="External"/><Relationship Id="rId5" Type="http://schemas.openxmlformats.org/officeDocument/2006/relationships/hyperlink" Target="https://blockly-games.appspot.com/" TargetMode="External"/><Relationship Id="rId4" Type="http://schemas.openxmlformats.org/officeDocument/2006/relationships/hyperlink" Target="https://scratch.mit.edu/" TargetMode="External"/><Relationship Id="rId9" Type="http://schemas.openxmlformats.org/officeDocument/2006/relationships/hyperlink" Target="http://www.lego.com/en-us/mindstorms/?domainredir=mindstorms.leg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Programming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ith Scratch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22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/>
            <a:r>
              <a:rPr lang="en-AU" dirty="0">
                <a:solidFill>
                  <a:srgbClr val="000000"/>
                </a:solidFill>
              </a:rPr>
              <a:t>There are two step-by-step activities in this session</a:t>
            </a:r>
            <a:r>
              <a:rPr lang="en-AU" dirty="0" smtClean="0">
                <a:solidFill>
                  <a:srgbClr val="000000"/>
                </a:solidFill>
              </a:rPr>
              <a:t>:</a:t>
            </a:r>
            <a:endParaRPr lang="en-AU" dirty="0">
              <a:solidFill>
                <a:srgbClr val="000000"/>
              </a:solidFill>
            </a:endParaRPr>
          </a:p>
          <a:p>
            <a:pPr marL="799200" lvl="1" indent="-342000"/>
            <a:r>
              <a:rPr lang="en-AU" dirty="0">
                <a:solidFill>
                  <a:srgbClr val="000000"/>
                </a:solidFill>
              </a:rPr>
              <a:t>A quick introduction to </a:t>
            </a:r>
            <a:r>
              <a:rPr lang="en-AU" dirty="0" smtClean="0">
                <a:solidFill>
                  <a:srgbClr val="000000"/>
                </a:solidFill>
              </a:rPr>
              <a:t>Scratch</a:t>
            </a:r>
            <a:endParaRPr lang="en-AU" dirty="0">
              <a:solidFill>
                <a:srgbClr val="000000"/>
              </a:solidFill>
            </a:endParaRPr>
          </a:p>
          <a:p>
            <a:pPr marL="799200" lvl="1" indent="-342000"/>
            <a:r>
              <a:rPr lang="en-AU" dirty="0">
                <a:solidFill>
                  <a:srgbClr val="000000"/>
                </a:solidFill>
              </a:rPr>
              <a:t>Making a game (called </a:t>
            </a:r>
            <a:r>
              <a:rPr lang="en-AU" i="1" dirty="0">
                <a:solidFill>
                  <a:srgbClr val="000000"/>
                </a:solidFill>
              </a:rPr>
              <a:t>Cookie Bird</a:t>
            </a:r>
            <a:r>
              <a:rPr lang="en-AU" dirty="0">
                <a:solidFill>
                  <a:srgbClr val="000000"/>
                </a:solidFill>
              </a:rPr>
              <a:t>) with Scratch</a:t>
            </a:r>
          </a:p>
          <a:p>
            <a:pPr marL="342000" indent="-342000"/>
            <a:endParaRPr lang="en-AU" dirty="0">
              <a:solidFill>
                <a:srgbClr val="000000"/>
              </a:solidFill>
            </a:endParaRPr>
          </a:p>
          <a:p>
            <a:pPr marL="342000" indent="-342000"/>
            <a:r>
              <a:rPr lang="en-AU" dirty="0">
                <a:solidFill>
                  <a:srgbClr val="000000"/>
                </a:solidFill>
              </a:rPr>
              <a:t>The resources for the </a:t>
            </a:r>
            <a:r>
              <a:rPr lang="en-AU" i="1" dirty="0">
                <a:solidFill>
                  <a:srgbClr val="000000"/>
                </a:solidFill>
              </a:rPr>
              <a:t>Cookie Bird </a:t>
            </a:r>
            <a:r>
              <a:rPr lang="en-AU" dirty="0">
                <a:solidFill>
                  <a:srgbClr val="000000"/>
                </a:solidFill>
              </a:rPr>
              <a:t>activity are available online, the link for these is on the worksheet </a:t>
            </a:r>
            <a:endParaRPr lang="en-AU" sz="20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037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1. Digital Technologies Curriculum – ACARA</a:t>
            </a:r>
          </a:p>
          <a:p>
            <a:pPr marL="0" indent="0">
              <a:buNone/>
            </a:pPr>
            <a:r>
              <a:rPr lang="en-AU" dirty="0" smtClean="0">
                <a:hlinkClick r:id="rId2"/>
              </a:rPr>
              <a:t>http://www.australiancurriculum.edu.au/technologies/digital-technologies/curriculum/f-10?layout=1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AU" b="1" dirty="0" smtClean="0"/>
              <a:t>Visual programming language – Wikipedia</a:t>
            </a:r>
          </a:p>
          <a:p>
            <a:pPr marL="0" indent="0">
              <a:buNone/>
            </a:pPr>
            <a:r>
              <a:rPr lang="en-AU" dirty="0" smtClean="0">
                <a:hlinkClick r:id="rId3"/>
              </a:rPr>
              <a:t>https://en.wikipedia.org/wiki/Visual_programming_language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b="1" dirty="0" smtClean="0"/>
              <a:t>3. Scratch - </a:t>
            </a:r>
            <a:r>
              <a:rPr lang="en-AU" dirty="0" smtClean="0">
                <a:hlinkClick r:id="rId4"/>
              </a:rPr>
              <a:t>https://scratch.mit.edu/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Blockly</a:t>
            </a:r>
            <a:r>
              <a:rPr lang="en-US" b="1" dirty="0" smtClean="0"/>
              <a:t> Games - </a:t>
            </a:r>
            <a:r>
              <a:rPr lang="en-AU" dirty="0" smtClean="0">
                <a:hlinkClick r:id="rId5"/>
              </a:rPr>
              <a:t>https://blockly-games.appspot.com/</a:t>
            </a:r>
            <a:r>
              <a:rPr lang="en-AU" dirty="0" smtClean="0"/>
              <a:t> </a:t>
            </a: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5</a:t>
            </a:r>
            <a:r>
              <a:rPr lang="en-AU" b="1" dirty="0"/>
              <a:t>.</a:t>
            </a:r>
            <a:r>
              <a:rPr lang="en-AU" b="1" dirty="0" smtClean="0"/>
              <a:t> </a:t>
            </a:r>
            <a:r>
              <a:rPr lang="en-AU" b="1" dirty="0" err="1" smtClean="0"/>
              <a:t>Flowgorithm</a:t>
            </a:r>
            <a:r>
              <a:rPr lang="en-AU" b="1" dirty="0"/>
              <a:t> </a:t>
            </a:r>
            <a:r>
              <a:rPr lang="en-AU" b="1" dirty="0" smtClean="0"/>
              <a:t>- </a:t>
            </a:r>
            <a:r>
              <a:rPr lang="en-AU" dirty="0" smtClean="0">
                <a:hlinkClick r:id="rId6"/>
              </a:rPr>
              <a:t>http://www.flowgorithm.org/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b="1" dirty="0" smtClean="0"/>
              <a:t>6. Scratch Jr - </a:t>
            </a:r>
            <a:r>
              <a:rPr lang="en-AU" dirty="0" smtClean="0">
                <a:hlinkClick r:id="rId7"/>
              </a:rPr>
              <a:t>http://www.scratchjr.org/</a:t>
            </a:r>
            <a:r>
              <a:rPr lang="en-AU" dirty="0" smtClean="0"/>
              <a:t>  </a:t>
            </a:r>
          </a:p>
          <a:p>
            <a:pPr marL="0" indent="0">
              <a:buNone/>
            </a:pPr>
            <a:r>
              <a:rPr lang="en-AU" b="1" dirty="0" smtClean="0"/>
              <a:t>7. </a:t>
            </a:r>
            <a:r>
              <a:rPr lang="en-AU" b="1" dirty="0" err="1" smtClean="0"/>
              <a:t>AppInventor</a:t>
            </a:r>
            <a:r>
              <a:rPr lang="en-AU" b="1" dirty="0" smtClean="0"/>
              <a:t> - </a:t>
            </a:r>
            <a:r>
              <a:rPr lang="en-AU" dirty="0" smtClean="0">
                <a:hlinkClick r:id="rId8"/>
              </a:rPr>
              <a:t>http://appinventor.mit.edu/explore/</a:t>
            </a:r>
            <a:r>
              <a:rPr lang="en-AU" dirty="0" smtClean="0"/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AU" sz="2800" b="1" dirty="0" smtClean="0"/>
              <a:t>8. LEGO </a:t>
            </a:r>
            <a:r>
              <a:rPr lang="en-AU" sz="2800" b="1" dirty="0" err="1" smtClean="0"/>
              <a:t>Mindstorms</a:t>
            </a:r>
            <a:r>
              <a:rPr lang="en-AU" sz="2800" b="1" dirty="0" smtClean="0"/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AU" sz="2800" dirty="0" smtClean="0">
                <a:solidFill>
                  <a:srgbClr val="000000"/>
                </a:solidFill>
                <a:hlinkClick r:id="rId9"/>
              </a:rPr>
              <a:t>http://www.lego.com/en-us/mindstorms/?domainredir=mindstorms.lego.com</a:t>
            </a:r>
            <a:r>
              <a:rPr lang="en-AU" sz="28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21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Schedule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Visual Programming &amp; the Digital Technologies Curriculum</a:t>
            </a:r>
          </a:p>
          <a:p>
            <a:endParaRPr lang="en-AU" dirty="0" smtClean="0"/>
          </a:p>
          <a:p>
            <a:r>
              <a:rPr lang="en-AU" dirty="0" smtClean="0"/>
              <a:t>What is Visual Programming?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Visual Programming Examples</a:t>
            </a:r>
          </a:p>
          <a:p>
            <a:endParaRPr lang="en-AU" dirty="0" smtClean="0"/>
          </a:p>
          <a:p>
            <a:r>
              <a:rPr lang="en-AU" dirty="0" smtClean="0"/>
              <a:t>Scratch Activity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204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Visual Programming &amp; the DT Curriculum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000" indent="-342000"/>
            <a:r>
              <a:rPr lang="en-AU" sz="2400" b="1" dirty="0" smtClean="0">
                <a:solidFill>
                  <a:srgbClr val="000000"/>
                </a:solidFill>
              </a:rPr>
              <a:t>Visual programs </a:t>
            </a:r>
            <a:r>
              <a:rPr lang="en-AU" sz="2400" dirty="0" smtClean="0">
                <a:solidFill>
                  <a:srgbClr val="000000"/>
                </a:solidFill>
              </a:rPr>
              <a:t>are referred to a few times in the DT Curriculum Outline</a:t>
            </a:r>
            <a:r>
              <a:rPr lang="en-AU" sz="2400" baseline="30000" dirty="0" smtClean="0">
                <a:solidFill>
                  <a:srgbClr val="000000"/>
                </a:solidFill>
              </a:rPr>
              <a:t>1</a:t>
            </a:r>
            <a:r>
              <a:rPr lang="en-AU" sz="2400" dirty="0" smtClean="0">
                <a:solidFill>
                  <a:srgbClr val="000000"/>
                </a:solidFill>
              </a:rPr>
              <a:t> </a:t>
            </a:r>
          </a:p>
          <a:p>
            <a:pPr lvl="1" indent="0">
              <a:buNone/>
            </a:pPr>
            <a:endParaRPr lang="en-AU" dirty="0" smtClean="0">
              <a:solidFill>
                <a:srgbClr val="000000"/>
              </a:solidFill>
            </a:endParaRPr>
          </a:p>
          <a:p>
            <a:pPr marL="342000" indent="-342000"/>
            <a:r>
              <a:rPr lang="en-AU" sz="2400" dirty="0" smtClean="0"/>
              <a:t>In </a:t>
            </a:r>
            <a:r>
              <a:rPr lang="en-AU" sz="2400" u="sng" dirty="0" smtClean="0"/>
              <a:t>Years 3 and 4 Content Descriptions</a:t>
            </a:r>
            <a:r>
              <a:rPr lang="en-AU" sz="2400" b="1" dirty="0" smtClean="0"/>
              <a:t>: </a:t>
            </a:r>
            <a:r>
              <a:rPr lang="en-AU" sz="2400" b="1" i="1" dirty="0" smtClean="0"/>
              <a:t>“</a:t>
            </a:r>
            <a:r>
              <a:rPr lang="en-AU" sz="2400" i="1" dirty="0" smtClean="0"/>
              <a:t>Implement simple digital solutions as </a:t>
            </a:r>
            <a:r>
              <a:rPr lang="en-AU" sz="2400" b="1" i="1" dirty="0" smtClean="0"/>
              <a:t>visual programs </a:t>
            </a:r>
            <a:r>
              <a:rPr lang="en-AU" sz="2400" i="1" dirty="0" smtClean="0"/>
              <a:t>with algorithms involving branching (decisions) and user input (ACTDIP011)”</a:t>
            </a:r>
          </a:p>
          <a:p>
            <a:pPr marL="342000" indent="-342000"/>
            <a:endParaRPr lang="en-AU" sz="2400" i="1" dirty="0" smtClean="0"/>
          </a:p>
          <a:p>
            <a:pPr marL="342000" indent="-342000"/>
            <a:r>
              <a:rPr lang="en-AU" sz="2400" dirty="0" smtClean="0"/>
              <a:t>In </a:t>
            </a:r>
            <a:r>
              <a:rPr lang="en-AU" sz="2400" u="sng" dirty="0" smtClean="0"/>
              <a:t>Years 5 and 6 Content Descriptions</a:t>
            </a:r>
            <a:r>
              <a:rPr lang="en-AU" sz="2400" dirty="0" smtClean="0"/>
              <a:t>: </a:t>
            </a:r>
            <a:r>
              <a:rPr lang="en-AU" sz="2400" i="1" dirty="0" smtClean="0"/>
              <a:t>“Implement digital solutions as simple </a:t>
            </a:r>
            <a:r>
              <a:rPr lang="en-AU" sz="2400" b="1" i="1" dirty="0" smtClean="0"/>
              <a:t>visual programs </a:t>
            </a:r>
            <a:r>
              <a:rPr lang="en-AU" sz="2400" i="1" dirty="0" smtClean="0"/>
              <a:t>involving branching, </a:t>
            </a:r>
            <a:r>
              <a:rPr lang="en-AU" sz="2400" i="1" u="sng" dirty="0" smtClean="0"/>
              <a:t>iteration (repetition)</a:t>
            </a:r>
            <a:r>
              <a:rPr lang="en-AU" sz="2400" i="1" dirty="0" smtClean="0"/>
              <a:t>, and user input (ACTDIP020)”</a:t>
            </a:r>
          </a:p>
          <a:p>
            <a:pPr marL="342000" indent="-342000"/>
            <a:endParaRPr lang="en-AU" sz="2400" i="1" dirty="0" smtClean="0"/>
          </a:p>
          <a:p>
            <a:pPr marL="342000" indent="-342000"/>
            <a:r>
              <a:rPr lang="en-AU" sz="2400" dirty="0" smtClean="0"/>
              <a:t>In </a:t>
            </a:r>
            <a:r>
              <a:rPr lang="en-AU" sz="2400" u="sng" dirty="0" smtClean="0"/>
              <a:t>Years 7 – 10</a:t>
            </a:r>
            <a:r>
              <a:rPr lang="en-AU" sz="2400" dirty="0" smtClean="0"/>
              <a:t>, students will move onto implementing digital solutions in a </a:t>
            </a:r>
            <a:r>
              <a:rPr lang="en-AU" sz="2400" b="1" dirty="0" smtClean="0"/>
              <a:t>general-purpose </a:t>
            </a:r>
            <a:r>
              <a:rPr lang="en-AU" sz="2400" dirty="0" smtClean="0"/>
              <a:t>programming language (</a:t>
            </a:r>
            <a:r>
              <a:rPr lang="en-AU" sz="2400" dirty="0" err="1" smtClean="0"/>
              <a:t>e.g</a:t>
            </a:r>
            <a:r>
              <a:rPr lang="en-AU" sz="2400" dirty="0" smtClean="0"/>
              <a:t> Python)</a:t>
            </a:r>
          </a:p>
          <a:p>
            <a:pPr marL="342000" indent="-342000"/>
            <a:endParaRPr lang="en-AU" sz="1800" dirty="0" smtClean="0"/>
          </a:p>
        </p:txBody>
      </p:sp>
    </p:spTree>
    <p:extLst>
      <p:ext uri="{BB962C8B-B14F-4D97-AF65-F5344CB8AC3E}">
        <p14:creationId xmlns:p14="http://schemas.microsoft.com/office/powerpoint/2010/main" val="428760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Visual Programming?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491" y="1825625"/>
            <a:ext cx="73850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Visual Programming?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“any programming language that lets users create programs by </a:t>
            </a:r>
            <a:r>
              <a:rPr lang="en-AU" sz="2400" b="1" dirty="0" smtClean="0"/>
              <a:t>manipulating program elements graphically </a:t>
            </a:r>
            <a:r>
              <a:rPr lang="en-AU" sz="2400" dirty="0" smtClean="0"/>
              <a:t>rather than by specifying them textually”</a:t>
            </a:r>
            <a:r>
              <a:rPr lang="en-AU" sz="2400" baseline="30000" dirty="0"/>
              <a:t>2</a:t>
            </a:r>
            <a:endParaRPr lang="en-AU" sz="2400" baseline="30000" dirty="0" smtClean="0"/>
          </a:p>
          <a:p>
            <a:pPr marL="342000" indent="-342000"/>
            <a:endParaRPr lang="en-AU" sz="2400" dirty="0" smtClean="0">
              <a:solidFill>
                <a:srgbClr val="000000"/>
              </a:solidFill>
            </a:endParaRPr>
          </a:p>
          <a:p>
            <a:pPr marL="342000" indent="-342000"/>
            <a:r>
              <a:rPr lang="en-AU" sz="2400" dirty="0" smtClean="0">
                <a:solidFill>
                  <a:srgbClr val="000000"/>
                </a:solidFill>
              </a:rPr>
              <a:t>They often use visual metaphors, such as:</a:t>
            </a:r>
          </a:p>
          <a:p>
            <a:pPr marL="1199250" lvl="1" indent="-342000"/>
            <a:r>
              <a:rPr lang="en-AU" dirty="0" smtClean="0">
                <a:solidFill>
                  <a:srgbClr val="000000"/>
                </a:solidFill>
              </a:rPr>
              <a:t>Fitting puzzle pieces together (Scratch</a:t>
            </a:r>
            <a:r>
              <a:rPr lang="en-AU" baseline="30000" dirty="0">
                <a:solidFill>
                  <a:srgbClr val="000000"/>
                </a:solidFill>
              </a:rPr>
              <a:t>3</a:t>
            </a:r>
            <a:r>
              <a:rPr lang="en-AU" dirty="0" smtClean="0">
                <a:solidFill>
                  <a:srgbClr val="000000"/>
                </a:solidFill>
              </a:rPr>
              <a:t>, </a:t>
            </a:r>
            <a:r>
              <a:rPr lang="en-AU" dirty="0" err="1" smtClean="0">
                <a:solidFill>
                  <a:srgbClr val="000000"/>
                </a:solidFill>
              </a:rPr>
              <a:t>Blockly</a:t>
            </a:r>
            <a:r>
              <a:rPr lang="en-AU" dirty="0" smtClean="0">
                <a:solidFill>
                  <a:srgbClr val="000000"/>
                </a:solidFill>
              </a:rPr>
              <a:t> Games</a:t>
            </a:r>
            <a:r>
              <a:rPr lang="en-AU" baseline="30000" dirty="0">
                <a:solidFill>
                  <a:srgbClr val="000000"/>
                </a:solidFill>
              </a:rPr>
              <a:t>4</a:t>
            </a:r>
            <a:r>
              <a:rPr lang="en-AU" dirty="0" smtClean="0">
                <a:solidFill>
                  <a:srgbClr val="000000"/>
                </a:solidFill>
              </a:rPr>
              <a:t>)</a:t>
            </a:r>
          </a:p>
          <a:p>
            <a:pPr marL="1199250" lvl="1" indent="-342000"/>
            <a:r>
              <a:rPr lang="en-AU" dirty="0" smtClean="0">
                <a:solidFill>
                  <a:srgbClr val="000000"/>
                </a:solidFill>
              </a:rPr>
              <a:t>Flowcharts (e.g. </a:t>
            </a:r>
            <a:r>
              <a:rPr lang="en-AU" dirty="0" smtClean="0"/>
              <a:t>Flowgorithm</a:t>
            </a:r>
            <a:r>
              <a:rPr lang="en-AU" baseline="30000" dirty="0"/>
              <a:t>5</a:t>
            </a:r>
            <a:r>
              <a:rPr lang="en-AU" dirty="0" smtClean="0"/>
              <a:t>)</a:t>
            </a:r>
          </a:p>
          <a:p>
            <a:pPr marL="1199250" lvl="1" indent="-342000"/>
            <a:endParaRPr lang="en-AU" dirty="0" smtClean="0"/>
          </a:p>
          <a:p>
            <a:pPr marL="342000" indent="-342000"/>
            <a:r>
              <a:rPr lang="en-AU" sz="2400" dirty="0" smtClean="0">
                <a:solidFill>
                  <a:srgbClr val="000000"/>
                </a:solidFill>
              </a:rPr>
              <a:t>Allow students to create programs without knowing coding syntax or concepts that are specific to certain languages</a:t>
            </a:r>
          </a:p>
          <a:p>
            <a:pPr marL="342000" indent="-342000"/>
            <a:endParaRPr lang="en-AU" sz="2400" dirty="0" smtClean="0">
              <a:solidFill>
                <a:srgbClr val="000000"/>
              </a:solidFill>
            </a:endParaRPr>
          </a:p>
          <a:p>
            <a:pPr marL="342000" indent="-342000"/>
            <a:r>
              <a:rPr lang="en-AU" sz="2400" dirty="0" smtClean="0">
                <a:solidFill>
                  <a:srgbClr val="000000"/>
                </a:solidFill>
              </a:rPr>
              <a:t>Some of them can be run through a web browser, with no need to install any software (e.g. </a:t>
            </a:r>
            <a:r>
              <a:rPr lang="en-AU" sz="2400" dirty="0" err="1" smtClean="0">
                <a:solidFill>
                  <a:srgbClr val="000000"/>
                </a:solidFill>
              </a:rPr>
              <a:t>Blockly</a:t>
            </a:r>
            <a:r>
              <a:rPr lang="en-AU" sz="2400" dirty="0" smtClean="0">
                <a:solidFill>
                  <a:srgbClr val="000000"/>
                </a:solidFill>
              </a:rPr>
              <a:t> Games and Scratch)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226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Programming 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>
                <a:solidFill>
                  <a:srgbClr val="000000"/>
                </a:solidFill>
              </a:rPr>
              <a:t>Scratch Jr</a:t>
            </a:r>
            <a:r>
              <a:rPr lang="en-AU" sz="2400" baseline="30000" dirty="0" smtClean="0">
                <a:solidFill>
                  <a:srgbClr val="000000"/>
                </a:solidFill>
              </a:rPr>
              <a:t>6</a:t>
            </a: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For young children (5 – 7 year olds)</a:t>
            </a: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A simpler version of Scratch</a:t>
            </a: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Available on iOS and Android</a:t>
            </a:r>
          </a:p>
          <a:p>
            <a:endParaRPr lang="en-AU" dirty="0"/>
          </a:p>
        </p:txBody>
      </p:sp>
      <p:pic>
        <p:nvPicPr>
          <p:cNvPr id="4" name="Picture 2" descr="ttp://garyhall.org.uk/images/teaching/ScratchJ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88" y="1799622"/>
            <a:ext cx="5048664" cy="37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4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Programming 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AU" dirty="0" smtClean="0">
                <a:solidFill>
                  <a:srgbClr val="000000"/>
                </a:solidFill>
              </a:rPr>
              <a:t>AppInventor</a:t>
            </a:r>
            <a:r>
              <a:rPr lang="en-AU" baseline="30000" dirty="0" smtClean="0">
                <a:solidFill>
                  <a:srgbClr val="000000"/>
                </a:solidFill>
              </a:rPr>
              <a:t>7</a:t>
            </a: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Software to build Android apps using Visual Programming</a:t>
            </a: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Runs in a web browser (e.g. Firefox or Internet Explorer)</a:t>
            </a:r>
            <a:endParaRPr lang="en-AU" sz="1600" dirty="0" smtClean="0">
              <a:solidFill>
                <a:srgbClr val="000000"/>
              </a:solidFill>
            </a:endParaRP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You don’t need even need an Android tablet or phone to use it!</a:t>
            </a:r>
            <a:endParaRPr lang="en-AU" sz="20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32" y="3761494"/>
            <a:ext cx="5641204" cy="27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Programming 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AU" dirty="0" smtClean="0">
                <a:solidFill>
                  <a:srgbClr val="000000"/>
                </a:solidFill>
              </a:rPr>
              <a:t>LEGO Mindstorms</a:t>
            </a:r>
            <a:r>
              <a:rPr lang="en-AU" baseline="30000" dirty="0" smtClean="0">
                <a:solidFill>
                  <a:srgbClr val="000000"/>
                </a:solidFill>
              </a:rPr>
              <a:t>8</a:t>
            </a: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Programmable and modifiable robots made with </a:t>
            </a:r>
            <a:r>
              <a:rPr lang="en-AU" dirty="0" err="1" smtClean="0">
                <a:solidFill>
                  <a:srgbClr val="000000"/>
                </a:solidFill>
              </a:rPr>
              <a:t>lego</a:t>
            </a:r>
            <a:endParaRPr lang="en-AU" dirty="0" smtClean="0">
              <a:solidFill>
                <a:srgbClr val="000000"/>
              </a:solidFill>
            </a:endParaRPr>
          </a:p>
          <a:p>
            <a:pPr marL="1143000" lvl="1"/>
            <a:r>
              <a:rPr lang="en-AU" dirty="0" smtClean="0">
                <a:solidFill>
                  <a:srgbClr val="000000"/>
                </a:solidFill>
              </a:rPr>
              <a:t>Can use sensors, </a:t>
            </a:r>
            <a:r>
              <a:rPr lang="en-AU" dirty="0" err="1" smtClean="0">
                <a:solidFill>
                  <a:srgbClr val="000000"/>
                </a:solidFill>
              </a:rPr>
              <a:t>e.g</a:t>
            </a:r>
            <a:r>
              <a:rPr lang="en-AU" dirty="0" smtClean="0">
                <a:solidFill>
                  <a:srgbClr val="000000"/>
                </a:solidFill>
              </a:rPr>
              <a:t>:</a:t>
            </a:r>
          </a:p>
          <a:p>
            <a:pPr marL="1562100" lvl="2"/>
            <a:r>
              <a:rPr lang="en-AU" sz="1600" dirty="0" smtClean="0">
                <a:solidFill>
                  <a:srgbClr val="000000"/>
                </a:solidFill>
              </a:rPr>
              <a:t>Temperature</a:t>
            </a:r>
          </a:p>
          <a:p>
            <a:pPr marL="1562100" lvl="2"/>
            <a:r>
              <a:rPr lang="en-AU" sz="1600" dirty="0" smtClean="0">
                <a:solidFill>
                  <a:srgbClr val="000000"/>
                </a:solidFill>
              </a:rPr>
              <a:t>Volume</a:t>
            </a:r>
          </a:p>
          <a:p>
            <a:pPr marL="1562100" lvl="2"/>
            <a:r>
              <a:rPr lang="en-AU" sz="1600" dirty="0" smtClean="0">
                <a:solidFill>
                  <a:srgbClr val="000000"/>
                </a:solidFill>
              </a:rPr>
              <a:t>Touch</a:t>
            </a:r>
            <a:endParaRPr lang="en-AU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pic>
        <p:nvPicPr>
          <p:cNvPr id="4" name="Picture 2" descr="ttp://cache.lego.com/upload/contentTemplating/Mindstorms2History/images/pic8FF18E3A1305C6E760132AEE82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22" y="4172206"/>
            <a:ext cx="4386327" cy="2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4172205"/>
            <a:ext cx="2843808" cy="18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7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000" indent="-342000"/>
            <a:r>
              <a:rPr lang="en-AU" dirty="0">
                <a:solidFill>
                  <a:srgbClr val="000000"/>
                </a:solidFill>
              </a:rPr>
              <a:t>In this session we will be using </a:t>
            </a:r>
            <a:r>
              <a:rPr lang="en-AU" b="1" dirty="0">
                <a:solidFill>
                  <a:srgbClr val="000000"/>
                </a:solidFill>
              </a:rPr>
              <a:t>Scratch</a:t>
            </a:r>
            <a:r>
              <a:rPr lang="en-AU" dirty="0">
                <a:solidFill>
                  <a:srgbClr val="000000"/>
                </a:solidFill>
              </a:rPr>
              <a:t> to make a game</a:t>
            </a:r>
          </a:p>
          <a:p>
            <a:pPr marL="342000" indent="-342000"/>
            <a:endParaRPr lang="en-AU" dirty="0">
              <a:solidFill>
                <a:srgbClr val="000000"/>
              </a:solidFill>
            </a:endParaRPr>
          </a:p>
          <a:p>
            <a:pPr marL="342000" indent="-342000"/>
            <a:r>
              <a:rPr lang="en-AU" dirty="0">
                <a:solidFill>
                  <a:srgbClr val="000000"/>
                </a:solidFill>
              </a:rPr>
              <a:t>Scratch can be used through a web browser</a:t>
            </a:r>
          </a:p>
          <a:p>
            <a:pPr marL="342000" indent="-342000"/>
            <a:endParaRPr lang="en-AU" dirty="0">
              <a:solidFill>
                <a:srgbClr val="000000"/>
              </a:solidFill>
            </a:endParaRPr>
          </a:p>
          <a:p>
            <a:pPr marL="342000" indent="-342000"/>
            <a:r>
              <a:rPr lang="en-AU" dirty="0">
                <a:solidFill>
                  <a:srgbClr val="000000"/>
                </a:solidFill>
              </a:rPr>
              <a:t>It can also be downloaded and run offline</a:t>
            </a:r>
          </a:p>
          <a:p>
            <a:pPr marL="342000" indent="-342000"/>
            <a:endParaRPr lang="en-AU" dirty="0">
              <a:solidFill>
                <a:srgbClr val="000000"/>
              </a:solidFill>
            </a:endParaRPr>
          </a:p>
          <a:p>
            <a:pPr marL="342000" indent="-342000"/>
            <a:r>
              <a:rPr lang="en-AU" dirty="0">
                <a:solidFill>
                  <a:srgbClr val="000000"/>
                </a:solidFill>
              </a:rPr>
              <a:t>Created games and animations can be shared and remixed</a:t>
            </a:r>
          </a:p>
          <a:p>
            <a:pPr marL="342000" indent="-342000"/>
            <a:endParaRPr lang="en-AU" dirty="0">
              <a:solidFill>
                <a:srgbClr val="000000"/>
              </a:solidFill>
            </a:endParaRPr>
          </a:p>
          <a:p>
            <a:pPr marL="342000" indent="-342000"/>
            <a:r>
              <a:rPr lang="en-AU" dirty="0">
                <a:solidFill>
                  <a:srgbClr val="000000"/>
                </a:solidFill>
              </a:rPr>
              <a:t>There is a huge community and number of resources for Scratch</a:t>
            </a:r>
          </a:p>
          <a:p>
            <a:pPr marL="342000" indent="-342000"/>
            <a:endParaRPr lang="en-A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87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472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Visual Programming</vt:lpstr>
      <vt:lpstr>Session Schedule</vt:lpstr>
      <vt:lpstr>Visual Programming &amp; the DT Curriculum</vt:lpstr>
      <vt:lpstr>What is Visual Programming?</vt:lpstr>
      <vt:lpstr>What is Visual Programming?</vt:lpstr>
      <vt:lpstr>Visual Programming Examples</vt:lpstr>
      <vt:lpstr>Visual Programming Examples</vt:lpstr>
      <vt:lpstr>Visual Programming Examples</vt:lpstr>
      <vt:lpstr>Scratch Activity</vt:lpstr>
      <vt:lpstr>Scratch Activity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Programming</dc:title>
  <dc:creator>Daniel Hickmott</dc:creator>
  <cp:lastModifiedBy>Daniel Hickmott</cp:lastModifiedBy>
  <cp:revision>4</cp:revision>
  <dcterms:created xsi:type="dcterms:W3CDTF">2016-05-27T11:48:12Z</dcterms:created>
  <dcterms:modified xsi:type="dcterms:W3CDTF">2016-05-27T12:20:19Z</dcterms:modified>
</cp:coreProperties>
</file>